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58" r:id="rId1"/>
  </p:sldMasterIdLst>
  <p:notesMasterIdLst>
    <p:notesMasterId r:id="rId32"/>
  </p:notesMasterIdLst>
  <p:sldIdLst>
    <p:sldId id="256" r:id="rId2"/>
    <p:sldId id="287" r:id="rId3"/>
    <p:sldId id="289" r:id="rId4"/>
    <p:sldId id="265" r:id="rId5"/>
    <p:sldId id="268" r:id="rId6"/>
    <p:sldId id="267" r:id="rId7"/>
    <p:sldId id="266" r:id="rId8"/>
    <p:sldId id="258" r:id="rId9"/>
    <p:sldId id="291" r:id="rId10"/>
    <p:sldId id="271" r:id="rId11"/>
    <p:sldId id="272" r:id="rId12"/>
    <p:sldId id="273" r:id="rId13"/>
    <p:sldId id="274" r:id="rId14"/>
    <p:sldId id="275" r:id="rId15"/>
    <p:sldId id="295" r:id="rId16"/>
    <p:sldId id="294" r:id="rId17"/>
    <p:sldId id="263" r:id="rId18"/>
    <p:sldId id="269" r:id="rId19"/>
    <p:sldId id="276" r:id="rId20"/>
    <p:sldId id="288" r:id="rId21"/>
    <p:sldId id="277" r:id="rId22"/>
    <p:sldId id="278" r:id="rId23"/>
    <p:sldId id="279" r:id="rId24"/>
    <p:sldId id="280" r:id="rId25"/>
    <p:sldId id="281" r:id="rId26"/>
    <p:sldId id="282" r:id="rId27"/>
    <p:sldId id="283" r:id="rId28"/>
    <p:sldId id="284" r:id="rId29"/>
    <p:sldId id="285" r:id="rId30"/>
    <p:sldId id="290"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1150D"/>
    <a:srgbClr val="900000"/>
    <a:srgbClr val="FFDA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0" d="100"/>
          <a:sy n="70" d="100"/>
        </p:scale>
        <p:origin x="-136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D08D0A-18F8-4B8F-B860-6F429AD3C93D}"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07DADA35-BBB2-49BF-AB5E-E3F64B4763A1}">
      <dgm:prSet phldrT="[Text]" custT="1"/>
      <dgm:spPr>
        <a:gradFill rotWithShape="0">
          <a:gsLst>
            <a:gs pos="0">
              <a:srgbClr val="000000"/>
            </a:gs>
            <a:gs pos="39999">
              <a:srgbClr val="0A128C"/>
            </a:gs>
            <a:gs pos="70000">
              <a:srgbClr val="181CC7"/>
            </a:gs>
            <a:gs pos="88000">
              <a:srgbClr val="7005D4"/>
            </a:gs>
            <a:gs pos="100000">
              <a:srgbClr val="8C3D91"/>
            </a:gs>
          </a:gsLst>
          <a:lin ang="5400000" scaled="0"/>
        </a:gradFill>
      </dgm:spPr>
      <dgm:t>
        <a:bodyPr/>
        <a:lstStyle/>
        <a:p>
          <a:r>
            <a:rPr lang="en-US" sz="3200" dirty="0" smtClean="0"/>
            <a:t>Growing</a:t>
          </a:r>
        </a:p>
        <a:p>
          <a:r>
            <a:rPr lang="en-US" sz="3200" dirty="0" smtClean="0"/>
            <a:t>Male</a:t>
          </a:r>
        </a:p>
        <a:p>
          <a:r>
            <a:rPr lang="en-US" sz="3200" dirty="0" smtClean="0"/>
            <a:t>Identity</a:t>
          </a:r>
          <a:endParaRPr lang="en-US" sz="3200" dirty="0"/>
        </a:p>
      </dgm:t>
    </dgm:pt>
    <dgm:pt modelId="{EADB4320-39E2-40B3-B6D3-3DA901A90D24}" type="parTrans" cxnId="{BB673367-110B-4A69-AE8E-80D935367D88}">
      <dgm:prSet/>
      <dgm:spPr/>
      <dgm:t>
        <a:bodyPr/>
        <a:lstStyle/>
        <a:p>
          <a:endParaRPr lang="en-US"/>
        </a:p>
      </dgm:t>
    </dgm:pt>
    <dgm:pt modelId="{0A448094-1274-4144-85E1-DCC7FFD397E2}" type="sibTrans" cxnId="{BB673367-110B-4A69-AE8E-80D935367D88}">
      <dgm:prSet/>
      <dgm:spPr/>
      <dgm:t>
        <a:bodyPr/>
        <a:lstStyle/>
        <a:p>
          <a:endParaRPr lang="en-US"/>
        </a:p>
      </dgm:t>
    </dgm:pt>
    <dgm:pt modelId="{ED8A1DF8-F259-4792-9F4C-7132D251334E}" type="pres">
      <dgm:prSet presAssocID="{EBD08D0A-18F8-4B8F-B860-6F429AD3C93D}" presName="Name0" presStyleCnt="0">
        <dgm:presLayoutVars>
          <dgm:dir/>
          <dgm:resizeHandles val="exact"/>
        </dgm:presLayoutVars>
      </dgm:prSet>
      <dgm:spPr/>
      <dgm:t>
        <a:bodyPr/>
        <a:lstStyle/>
        <a:p>
          <a:endParaRPr lang="en-US"/>
        </a:p>
      </dgm:t>
    </dgm:pt>
    <dgm:pt modelId="{C7EAA392-5193-46E4-99EC-2C1815EC907B}" type="pres">
      <dgm:prSet presAssocID="{07DADA35-BBB2-49BF-AB5E-E3F64B4763A1}" presName="node" presStyleLbl="node1" presStyleIdx="0" presStyleCnt="1" custLinFactNeighborX="88889" custLinFactNeighborY="1167">
        <dgm:presLayoutVars>
          <dgm:bulletEnabled val="1"/>
        </dgm:presLayoutVars>
      </dgm:prSet>
      <dgm:spPr/>
      <dgm:t>
        <a:bodyPr/>
        <a:lstStyle/>
        <a:p>
          <a:endParaRPr lang="en-US"/>
        </a:p>
      </dgm:t>
    </dgm:pt>
  </dgm:ptLst>
  <dgm:cxnLst>
    <dgm:cxn modelId="{BB673367-110B-4A69-AE8E-80D935367D88}" srcId="{EBD08D0A-18F8-4B8F-B860-6F429AD3C93D}" destId="{07DADA35-BBB2-49BF-AB5E-E3F64B4763A1}" srcOrd="0" destOrd="0" parTransId="{EADB4320-39E2-40B3-B6D3-3DA901A90D24}" sibTransId="{0A448094-1274-4144-85E1-DCC7FFD397E2}"/>
    <dgm:cxn modelId="{A2FB9D00-600C-6144-992E-C348CC0A4564}" type="presOf" srcId="{EBD08D0A-18F8-4B8F-B860-6F429AD3C93D}" destId="{ED8A1DF8-F259-4792-9F4C-7132D251334E}" srcOrd="0" destOrd="0" presId="urn:microsoft.com/office/officeart/2005/8/layout/hList6"/>
    <dgm:cxn modelId="{F94D17BE-DE0E-AA46-9531-CA154B0ABD52}" type="presOf" srcId="{07DADA35-BBB2-49BF-AB5E-E3F64B4763A1}" destId="{C7EAA392-5193-46E4-99EC-2C1815EC907B}" srcOrd="0" destOrd="0" presId="urn:microsoft.com/office/officeart/2005/8/layout/hList6"/>
    <dgm:cxn modelId="{49FD052E-532A-564A-9364-0D91C408E861}" type="presParOf" srcId="{ED8A1DF8-F259-4792-9F4C-7132D251334E}" destId="{C7EAA392-5193-46E4-99EC-2C1815EC907B}" srcOrd="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E9E5C4-3D2E-4223-9FA4-F03FE8DDAF34}"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76018F2D-750F-461B-AD28-33B68C099A56}">
      <dgm:prSet phldrT="[Text]" custT="1"/>
      <dgm:spPr>
        <a:solidFill>
          <a:schemeClr val="bg2"/>
        </a:solidFill>
      </dgm:spPr>
      <dgm:t>
        <a:bodyPr/>
        <a:lstStyle/>
        <a:p>
          <a:endParaRPr lang="en-US" sz="2000" dirty="0" smtClean="0">
            <a:solidFill>
              <a:schemeClr val="tx2">
                <a:lumMod val="20000"/>
                <a:lumOff val="80000"/>
              </a:schemeClr>
            </a:solidFill>
          </a:endParaRPr>
        </a:p>
        <a:p>
          <a:endParaRPr lang="en-US" sz="2000" dirty="0" smtClean="0">
            <a:solidFill>
              <a:schemeClr val="tx2">
                <a:lumMod val="20000"/>
                <a:lumOff val="80000"/>
              </a:schemeClr>
            </a:solidFill>
          </a:endParaRPr>
        </a:p>
        <a:p>
          <a:endParaRPr lang="en-US" sz="2000" dirty="0" smtClean="0">
            <a:solidFill>
              <a:schemeClr val="tx2">
                <a:lumMod val="20000"/>
                <a:lumOff val="80000"/>
              </a:schemeClr>
            </a:solidFill>
          </a:endParaRPr>
        </a:p>
        <a:p>
          <a:endParaRPr lang="en-US" sz="2000" dirty="0" smtClean="0">
            <a:solidFill>
              <a:schemeClr val="tx2">
                <a:lumMod val="20000"/>
                <a:lumOff val="80000"/>
              </a:schemeClr>
            </a:solidFill>
          </a:endParaRPr>
        </a:p>
        <a:p>
          <a:endParaRPr lang="en-US" sz="2000" dirty="0" smtClean="0">
            <a:solidFill>
              <a:schemeClr val="tx2">
                <a:lumMod val="20000"/>
                <a:lumOff val="80000"/>
              </a:schemeClr>
            </a:solidFill>
          </a:endParaRPr>
        </a:p>
        <a:p>
          <a:r>
            <a:rPr lang="en-US" sz="2000" dirty="0" smtClean="0">
              <a:solidFill>
                <a:schemeClr val="tx2">
                  <a:lumMod val="20000"/>
                  <a:lumOff val="80000"/>
                </a:schemeClr>
              </a:solidFill>
            </a:rPr>
            <a:t>Loss of father  &amp; Three A’s</a:t>
          </a:r>
        </a:p>
        <a:p>
          <a:r>
            <a:rPr lang="en-US" sz="2000" dirty="0" smtClean="0">
              <a:solidFill>
                <a:schemeClr val="tx2">
                  <a:lumMod val="20000"/>
                  <a:lumOff val="80000"/>
                </a:schemeClr>
              </a:solidFill>
            </a:rPr>
            <a:t>Overly tied to Mother</a:t>
          </a:r>
        </a:p>
        <a:p>
          <a:r>
            <a:rPr lang="en-US" sz="2000" dirty="0" smtClean="0">
              <a:solidFill>
                <a:schemeClr val="tx2">
                  <a:lumMod val="20000"/>
                  <a:lumOff val="80000"/>
                </a:schemeClr>
              </a:solidFill>
            </a:rPr>
            <a:t>Shamed Male Self</a:t>
          </a:r>
        </a:p>
        <a:p>
          <a:r>
            <a:rPr lang="en-US" sz="2000" dirty="0" smtClean="0">
              <a:solidFill>
                <a:schemeClr val="tx2">
                  <a:lumMod val="20000"/>
                  <a:lumOff val="80000"/>
                </a:schemeClr>
              </a:solidFill>
            </a:rPr>
            <a:t>Peer Shame/Bullying</a:t>
          </a:r>
        </a:p>
        <a:p>
          <a:r>
            <a:rPr lang="en-US" sz="2000" dirty="0" smtClean="0">
              <a:solidFill>
                <a:schemeClr val="tx2">
                  <a:lumMod val="20000"/>
                  <a:lumOff val="80000"/>
                </a:schemeClr>
              </a:solidFill>
            </a:rPr>
            <a:t>Emotional Abandonment </a:t>
          </a:r>
        </a:p>
        <a:p>
          <a:r>
            <a:rPr lang="en-US" sz="2000" dirty="0" smtClean="0">
              <a:solidFill>
                <a:schemeClr val="tx2">
                  <a:lumMod val="20000"/>
                  <a:lumOff val="80000"/>
                </a:schemeClr>
              </a:solidFill>
            </a:rPr>
            <a:t>Pain</a:t>
          </a:r>
        </a:p>
        <a:p>
          <a:r>
            <a:rPr lang="en-US" sz="2000" dirty="0" smtClean="0">
              <a:solidFill>
                <a:schemeClr val="tx2">
                  <a:lumMod val="20000"/>
                  <a:lumOff val="80000"/>
                </a:schemeClr>
              </a:solidFill>
            </a:rPr>
            <a:t> </a:t>
          </a:r>
        </a:p>
        <a:p>
          <a:endParaRPr lang="en-US" sz="2000" dirty="0" smtClean="0">
            <a:solidFill>
              <a:schemeClr val="tx2">
                <a:lumMod val="20000"/>
                <a:lumOff val="80000"/>
              </a:schemeClr>
            </a:solidFill>
          </a:endParaRPr>
        </a:p>
        <a:p>
          <a:endParaRPr lang="en-US" sz="2000" dirty="0" smtClean="0">
            <a:solidFill>
              <a:schemeClr val="tx2">
                <a:lumMod val="20000"/>
                <a:lumOff val="80000"/>
              </a:schemeClr>
            </a:solidFill>
          </a:endParaRPr>
        </a:p>
        <a:p>
          <a:endParaRPr lang="en-US" sz="2000" dirty="0" smtClean="0"/>
        </a:p>
        <a:p>
          <a:endParaRPr lang="en-US" sz="2000" dirty="0"/>
        </a:p>
      </dgm:t>
    </dgm:pt>
    <dgm:pt modelId="{527438FC-17A6-4A99-989E-15600A5BC242}" type="parTrans" cxnId="{C3085851-7373-4228-BFD0-DF6229F26A40}">
      <dgm:prSet/>
      <dgm:spPr/>
      <dgm:t>
        <a:bodyPr/>
        <a:lstStyle/>
        <a:p>
          <a:endParaRPr lang="en-US"/>
        </a:p>
      </dgm:t>
    </dgm:pt>
    <dgm:pt modelId="{1BE98CDE-AFBE-45CE-A76A-A246B9C12B1A}" type="sibTrans" cxnId="{C3085851-7373-4228-BFD0-DF6229F26A40}">
      <dgm:prSet/>
      <dgm:spPr/>
      <dgm:t>
        <a:bodyPr/>
        <a:lstStyle/>
        <a:p>
          <a:endParaRPr lang="en-US"/>
        </a:p>
      </dgm:t>
    </dgm:pt>
    <dgm:pt modelId="{02CD3E26-75A0-4BDA-90EF-09876B7131B2}" type="pres">
      <dgm:prSet presAssocID="{D3E9E5C4-3D2E-4223-9FA4-F03FE8DDAF34}" presName="Name0" presStyleCnt="0">
        <dgm:presLayoutVars>
          <dgm:dir/>
          <dgm:resizeHandles val="exact"/>
        </dgm:presLayoutVars>
      </dgm:prSet>
      <dgm:spPr/>
      <dgm:t>
        <a:bodyPr/>
        <a:lstStyle/>
        <a:p>
          <a:endParaRPr lang="en-US"/>
        </a:p>
      </dgm:t>
    </dgm:pt>
    <dgm:pt modelId="{BF45D97C-58F4-4813-9F9A-6EC7860CF387}" type="pres">
      <dgm:prSet presAssocID="{76018F2D-750F-461B-AD28-33B68C099A56}" presName="node" presStyleLbl="node1" presStyleIdx="0" presStyleCnt="1">
        <dgm:presLayoutVars>
          <dgm:bulletEnabled val="1"/>
        </dgm:presLayoutVars>
      </dgm:prSet>
      <dgm:spPr/>
      <dgm:t>
        <a:bodyPr/>
        <a:lstStyle/>
        <a:p>
          <a:endParaRPr lang="en-US"/>
        </a:p>
      </dgm:t>
    </dgm:pt>
  </dgm:ptLst>
  <dgm:cxnLst>
    <dgm:cxn modelId="{C3085851-7373-4228-BFD0-DF6229F26A40}" srcId="{D3E9E5C4-3D2E-4223-9FA4-F03FE8DDAF34}" destId="{76018F2D-750F-461B-AD28-33B68C099A56}" srcOrd="0" destOrd="0" parTransId="{527438FC-17A6-4A99-989E-15600A5BC242}" sibTransId="{1BE98CDE-AFBE-45CE-A76A-A246B9C12B1A}"/>
    <dgm:cxn modelId="{5EFA58CE-1E5C-ED40-BBC1-B560FBE76F03}" type="presOf" srcId="{D3E9E5C4-3D2E-4223-9FA4-F03FE8DDAF34}" destId="{02CD3E26-75A0-4BDA-90EF-09876B7131B2}" srcOrd="0" destOrd="0" presId="urn:microsoft.com/office/officeart/2005/8/layout/hList6"/>
    <dgm:cxn modelId="{B9CDACD6-D63B-9F4C-A583-374B71E07587}" type="presOf" srcId="{76018F2D-750F-461B-AD28-33B68C099A56}" destId="{BF45D97C-58F4-4813-9F9A-6EC7860CF387}" srcOrd="0" destOrd="0" presId="urn:microsoft.com/office/officeart/2005/8/layout/hList6"/>
    <dgm:cxn modelId="{80C58942-1A62-184E-B34D-0B5F94CD8F7E}" type="presParOf" srcId="{02CD3E26-75A0-4BDA-90EF-09876B7131B2}" destId="{BF45D97C-58F4-4813-9F9A-6EC7860CF387}" srcOrd="0" destOrd="0" presId="urn:microsoft.com/office/officeart/2005/8/layout/hList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16397F-9BF2-49AD-B6F1-FB6AC8B93E79}"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ABBA9B44-0FF7-472D-BE16-8AB847A915E5}">
      <dgm:prSet phldrT="[Text]" custT="1"/>
      <dgm:spPr>
        <a:solidFill>
          <a:srgbClr val="605DA3">
            <a:alpha val="70000"/>
          </a:srgbClr>
        </a:solidFill>
      </dgm:spPr>
      <dgm:t>
        <a:bodyPr/>
        <a:lstStyle/>
        <a:p>
          <a:endParaRPr lang="en-US" sz="2400" dirty="0" smtClean="0"/>
        </a:p>
        <a:p>
          <a:endParaRPr lang="en-US" sz="2400" b="1" dirty="0" smtClean="0">
            <a:solidFill>
              <a:srgbClr val="FFC000"/>
            </a:solidFill>
          </a:endParaRPr>
        </a:p>
        <a:p>
          <a:r>
            <a:rPr lang="en-US" sz="2400" b="1" dirty="0" smtClean="0">
              <a:solidFill>
                <a:srgbClr val="FFC000"/>
              </a:solidFill>
            </a:rPr>
            <a:t>Defense Mechanisms</a:t>
          </a:r>
        </a:p>
        <a:p>
          <a:endParaRPr lang="en-US" sz="2400" b="1" dirty="0" smtClean="0">
            <a:solidFill>
              <a:srgbClr val="FFC000"/>
            </a:solidFill>
          </a:endParaRPr>
        </a:p>
        <a:p>
          <a:endParaRPr lang="en-US" sz="2400" b="1" dirty="0" smtClean="0">
            <a:solidFill>
              <a:srgbClr val="FFC000"/>
            </a:solidFill>
          </a:endParaRPr>
        </a:p>
        <a:p>
          <a:endParaRPr lang="en-US" sz="2400" b="1" dirty="0" smtClean="0">
            <a:solidFill>
              <a:srgbClr val="FFC000"/>
            </a:solidFill>
          </a:endParaRPr>
        </a:p>
        <a:p>
          <a:endParaRPr lang="en-US" sz="2400" b="1" dirty="0" smtClean="0">
            <a:solidFill>
              <a:srgbClr val="FFC000"/>
            </a:solidFill>
          </a:endParaRPr>
        </a:p>
        <a:p>
          <a:endParaRPr lang="en-US" sz="2800" dirty="0"/>
        </a:p>
      </dgm:t>
    </dgm:pt>
    <dgm:pt modelId="{BC4C2947-0DAC-425D-96B5-19AF902F7A0F}" type="parTrans" cxnId="{156DF2CF-A3B9-411E-BE9F-1CCDD136F354}">
      <dgm:prSet/>
      <dgm:spPr/>
      <dgm:t>
        <a:bodyPr/>
        <a:lstStyle/>
        <a:p>
          <a:endParaRPr lang="en-US"/>
        </a:p>
      </dgm:t>
    </dgm:pt>
    <dgm:pt modelId="{160F3B63-DF85-433C-B510-DB6F83A3A26D}" type="sibTrans" cxnId="{156DF2CF-A3B9-411E-BE9F-1CCDD136F354}">
      <dgm:prSet/>
      <dgm:spPr/>
      <dgm:t>
        <a:bodyPr/>
        <a:lstStyle/>
        <a:p>
          <a:endParaRPr lang="en-US"/>
        </a:p>
      </dgm:t>
    </dgm:pt>
    <dgm:pt modelId="{F131A238-ADCF-4FA3-ABA4-C15C3ED36476}" type="pres">
      <dgm:prSet presAssocID="{C316397F-9BF2-49AD-B6F1-FB6AC8B93E79}" presName="Name0" presStyleCnt="0">
        <dgm:presLayoutVars>
          <dgm:dir/>
          <dgm:resizeHandles val="exact"/>
        </dgm:presLayoutVars>
      </dgm:prSet>
      <dgm:spPr/>
      <dgm:t>
        <a:bodyPr/>
        <a:lstStyle/>
        <a:p>
          <a:endParaRPr lang="en-US"/>
        </a:p>
      </dgm:t>
    </dgm:pt>
    <dgm:pt modelId="{07BE04A2-20F9-46C6-9A82-D02183EF4805}" type="pres">
      <dgm:prSet presAssocID="{ABBA9B44-0FF7-472D-BE16-8AB847A915E5}" presName="node" presStyleLbl="node1" presStyleIdx="0" presStyleCnt="1" custLinFactNeighborX="32609" custLinFactNeighborY="1875">
        <dgm:presLayoutVars>
          <dgm:bulletEnabled val="1"/>
        </dgm:presLayoutVars>
      </dgm:prSet>
      <dgm:spPr/>
      <dgm:t>
        <a:bodyPr/>
        <a:lstStyle/>
        <a:p>
          <a:endParaRPr lang="en-US"/>
        </a:p>
      </dgm:t>
    </dgm:pt>
  </dgm:ptLst>
  <dgm:cxnLst>
    <dgm:cxn modelId="{156DF2CF-A3B9-411E-BE9F-1CCDD136F354}" srcId="{C316397F-9BF2-49AD-B6F1-FB6AC8B93E79}" destId="{ABBA9B44-0FF7-472D-BE16-8AB847A915E5}" srcOrd="0" destOrd="0" parTransId="{BC4C2947-0DAC-425D-96B5-19AF902F7A0F}" sibTransId="{160F3B63-DF85-433C-B510-DB6F83A3A26D}"/>
    <dgm:cxn modelId="{F3746DB8-36CE-F34B-95A5-D00437655857}" type="presOf" srcId="{C316397F-9BF2-49AD-B6F1-FB6AC8B93E79}" destId="{F131A238-ADCF-4FA3-ABA4-C15C3ED36476}" srcOrd="0" destOrd="0" presId="urn:microsoft.com/office/officeart/2005/8/layout/hList6"/>
    <dgm:cxn modelId="{18774187-B76A-0843-9F05-FBEC08C8DEBD}" type="presOf" srcId="{ABBA9B44-0FF7-472D-BE16-8AB847A915E5}" destId="{07BE04A2-20F9-46C6-9A82-D02183EF4805}" srcOrd="0" destOrd="0" presId="urn:microsoft.com/office/officeart/2005/8/layout/hList6"/>
    <dgm:cxn modelId="{1B34A8D0-4481-D842-8889-19A159E7C8D6}" type="presParOf" srcId="{F131A238-ADCF-4FA3-ABA4-C15C3ED36476}" destId="{07BE04A2-20F9-46C6-9A82-D02183EF4805}" srcOrd="0" destOrd="0" presId="urn:microsoft.com/office/officeart/2005/8/layout/hList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D08D0A-18F8-4B8F-B860-6F429AD3C93D}"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ED8A1DF8-F259-4792-9F4C-7132D251334E}" type="pres">
      <dgm:prSet presAssocID="{EBD08D0A-18F8-4B8F-B860-6F429AD3C93D}" presName="Name0" presStyleCnt="0">
        <dgm:presLayoutVars>
          <dgm:dir/>
          <dgm:resizeHandles val="exact"/>
        </dgm:presLayoutVars>
      </dgm:prSet>
      <dgm:spPr/>
      <dgm:t>
        <a:bodyPr/>
        <a:lstStyle/>
        <a:p>
          <a:endParaRPr lang="en-US"/>
        </a:p>
      </dgm:t>
    </dgm:pt>
  </dgm:ptLst>
  <dgm:cxnLst>
    <dgm:cxn modelId="{5DECCE59-D88C-9F4D-A2CB-9A0B7762B4CE}" type="presOf" srcId="{EBD08D0A-18F8-4B8F-B860-6F429AD3C93D}" destId="{ED8A1DF8-F259-4792-9F4C-7132D251334E}" srcOrd="0" destOrd="0" presId="urn:microsoft.com/office/officeart/2005/8/layout/hList6"/>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D08D0A-18F8-4B8F-B860-6F429AD3C93D}"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07DADA35-BBB2-49BF-AB5E-E3F64B4763A1}">
      <dgm:prSet phldrT="[Text]" custT="1"/>
      <dgm:spPr>
        <a:gradFill rotWithShape="0">
          <a:gsLst>
            <a:gs pos="0">
              <a:srgbClr val="000000"/>
            </a:gs>
            <a:gs pos="39999">
              <a:srgbClr val="0A128C"/>
            </a:gs>
            <a:gs pos="70000">
              <a:srgbClr val="181CC7"/>
            </a:gs>
            <a:gs pos="88000">
              <a:srgbClr val="7005D4"/>
            </a:gs>
            <a:gs pos="100000">
              <a:srgbClr val="8C3D91"/>
            </a:gs>
          </a:gsLst>
          <a:lin ang="5400000" scaled="0"/>
        </a:gradFill>
      </dgm:spPr>
      <dgm:t>
        <a:bodyPr/>
        <a:lstStyle/>
        <a:p>
          <a:r>
            <a:rPr lang="en-US" sz="3200" dirty="0" smtClean="0"/>
            <a:t>Growing</a:t>
          </a:r>
        </a:p>
        <a:p>
          <a:r>
            <a:rPr lang="en-US" sz="3200" dirty="0" smtClean="0"/>
            <a:t>Male</a:t>
          </a:r>
        </a:p>
        <a:p>
          <a:r>
            <a:rPr lang="en-US" sz="3200" dirty="0" smtClean="0"/>
            <a:t>Identity</a:t>
          </a:r>
          <a:endParaRPr lang="en-US" sz="3200" dirty="0"/>
        </a:p>
      </dgm:t>
    </dgm:pt>
    <dgm:pt modelId="{EADB4320-39E2-40B3-B6D3-3DA901A90D24}" type="parTrans" cxnId="{BB673367-110B-4A69-AE8E-80D935367D88}">
      <dgm:prSet/>
      <dgm:spPr/>
      <dgm:t>
        <a:bodyPr/>
        <a:lstStyle/>
        <a:p>
          <a:endParaRPr lang="en-US"/>
        </a:p>
      </dgm:t>
    </dgm:pt>
    <dgm:pt modelId="{0A448094-1274-4144-85E1-DCC7FFD397E2}" type="sibTrans" cxnId="{BB673367-110B-4A69-AE8E-80D935367D88}">
      <dgm:prSet/>
      <dgm:spPr/>
      <dgm:t>
        <a:bodyPr/>
        <a:lstStyle/>
        <a:p>
          <a:endParaRPr lang="en-US"/>
        </a:p>
      </dgm:t>
    </dgm:pt>
    <dgm:pt modelId="{ED8A1DF8-F259-4792-9F4C-7132D251334E}" type="pres">
      <dgm:prSet presAssocID="{EBD08D0A-18F8-4B8F-B860-6F429AD3C93D}" presName="Name0" presStyleCnt="0">
        <dgm:presLayoutVars>
          <dgm:dir/>
          <dgm:resizeHandles val="exact"/>
        </dgm:presLayoutVars>
      </dgm:prSet>
      <dgm:spPr/>
      <dgm:t>
        <a:bodyPr/>
        <a:lstStyle/>
        <a:p>
          <a:endParaRPr lang="en-US"/>
        </a:p>
      </dgm:t>
    </dgm:pt>
    <dgm:pt modelId="{C7EAA392-5193-46E4-99EC-2C1815EC907B}" type="pres">
      <dgm:prSet presAssocID="{07DADA35-BBB2-49BF-AB5E-E3F64B4763A1}" presName="node" presStyleLbl="node1" presStyleIdx="0" presStyleCnt="1" custLinFactNeighborX="88889" custLinFactNeighborY="1167">
        <dgm:presLayoutVars>
          <dgm:bulletEnabled val="1"/>
        </dgm:presLayoutVars>
      </dgm:prSet>
      <dgm:spPr/>
      <dgm:t>
        <a:bodyPr/>
        <a:lstStyle/>
        <a:p>
          <a:endParaRPr lang="en-US"/>
        </a:p>
      </dgm:t>
    </dgm:pt>
  </dgm:ptLst>
  <dgm:cxnLst>
    <dgm:cxn modelId="{BB673367-110B-4A69-AE8E-80D935367D88}" srcId="{EBD08D0A-18F8-4B8F-B860-6F429AD3C93D}" destId="{07DADA35-BBB2-49BF-AB5E-E3F64B4763A1}" srcOrd="0" destOrd="0" parTransId="{EADB4320-39E2-40B3-B6D3-3DA901A90D24}" sibTransId="{0A448094-1274-4144-85E1-DCC7FFD397E2}"/>
    <dgm:cxn modelId="{1D0BF1BD-1C90-9143-9198-67FBC32C845A}" type="presOf" srcId="{07DADA35-BBB2-49BF-AB5E-E3F64B4763A1}" destId="{C7EAA392-5193-46E4-99EC-2C1815EC907B}" srcOrd="0" destOrd="0" presId="urn:microsoft.com/office/officeart/2005/8/layout/hList6"/>
    <dgm:cxn modelId="{46D60C16-564C-6443-BBB1-E9B748C4CCF6}" type="presOf" srcId="{EBD08D0A-18F8-4B8F-B860-6F429AD3C93D}" destId="{ED8A1DF8-F259-4792-9F4C-7132D251334E}" srcOrd="0" destOrd="0" presId="urn:microsoft.com/office/officeart/2005/8/layout/hList6"/>
    <dgm:cxn modelId="{48605196-FC18-3B49-8152-49EC1B6B344C}" type="presParOf" srcId="{ED8A1DF8-F259-4792-9F4C-7132D251334E}" destId="{C7EAA392-5193-46E4-99EC-2C1815EC907B}" srcOrd="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E9E5C4-3D2E-4223-9FA4-F03FE8DDAF34}"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76018F2D-750F-461B-AD28-33B68C099A56}">
      <dgm:prSet phldrT="[Text]" custT="1"/>
      <dgm:spPr>
        <a:solidFill>
          <a:schemeClr val="bg2"/>
        </a:solidFill>
      </dgm:spPr>
      <dgm:t>
        <a:bodyPr/>
        <a:lstStyle/>
        <a:p>
          <a:endParaRPr lang="en-US" sz="2000" dirty="0" smtClean="0">
            <a:solidFill>
              <a:schemeClr val="tx2">
                <a:lumMod val="20000"/>
                <a:lumOff val="80000"/>
              </a:schemeClr>
            </a:solidFill>
          </a:endParaRPr>
        </a:p>
        <a:p>
          <a:endParaRPr lang="en-US" sz="2000" dirty="0" smtClean="0">
            <a:solidFill>
              <a:schemeClr val="tx2">
                <a:lumMod val="20000"/>
                <a:lumOff val="80000"/>
              </a:schemeClr>
            </a:solidFill>
          </a:endParaRPr>
        </a:p>
        <a:p>
          <a:endParaRPr lang="en-US" sz="2000" dirty="0" smtClean="0">
            <a:solidFill>
              <a:schemeClr val="tx2">
                <a:lumMod val="20000"/>
                <a:lumOff val="80000"/>
              </a:schemeClr>
            </a:solidFill>
          </a:endParaRPr>
        </a:p>
        <a:p>
          <a:endParaRPr lang="en-US" sz="2000" dirty="0" smtClean="0">
            <a:solidFill>
              <a:schemeClr val="tx2">
                <a:lumMod val="20000"/>
                <a:lumOff val="80000"/>
              </a:schemeClr>
            </a:solidFill>
          </a:endParaRPr>
        </a:p>
        <a:p>
          <a:endParaRPr lang="en-US" sz="2000" dirty="0" smtClean="0">
            <a:solidFill>
              <a:schemeClr val="tx2">
                <a:lumMod val="20000"/>
                <a:lumOff val="80000"/>
              </a:schemeClr>
            </a:solidFill>
          </a:endParaRPr>
        </a:p>
        <a:p>
          <a:r>
            <a:rPr lang="en-US" sz="2000" dirty="0" smtClean="0">
              <a:solidFill>
                <a:schemeClr val="tx2">
                  <a:lumMod val="20000"/>
                  <a:lumOff val="80000"/>
                </a:schemeClr>
              </a:solidFill>
            </a:rPr>
            <a:t>Loss of father  &amp; Three A’s</a:t>
          </a:r>
        </a:p>
        <a:p>
          <a:r>
            <a:rPr lang="en-US" sz="2000" dirty="0" smtClean="0">
              <a:solidFill>
                <a:schemeClr val="tx2">
                  <a:lumMod val="20000"/>
                  <a:lumOff val="80000"/>
                </a:schemeClr>
              </a:solidFill>
            </a:rPr>
            <a:t>Overly tied to Mother</a:t>
          </a:r>
        </a:p>
        <a:p>
          <a:r>
            <a:rPr lang="en-US" sz="2000" dirty="0" smtClean="0">
              <a:solidFill>
                <a:schemeClr val="tx2">
                  <a:lumMod val="20000"/>
                  <a:lumOff val="80000"/>
                </a:schemeClr>
              </a:solidFill>
            </a:rPr>
            <a:t>Shamed Male Self</a:t>
          </a:r>
        </a:p>
        <a:p>
          <a:r>
            <a:rPr lang="en-US" sz="2000" dirty="0" smtClean="0">
              <a:solidFill>
                <a:schemeClr val="tx2">
                  <a:lumMod val="20000"/>
                  <a:lumOff val="80000"/>
                </a:schemeClr>
              </a:solidFill>
            </a:rPr>
            <a:t>Peer Shame/Bullying</a:t>
          </a:r>
        </a:p>
        <a:p>
          <a:r>
            <a:rPr lang="en-US" sz="2000" dirty="0" smtClean="0">
              <a:solidFill>
                <a:schemeClr val="tx2">
                  <a:lumMod val="20000"/>
                  <a:lumOff val="80000"/>
                </a:schemeClr>
              </a:solidFill>
            </a:rPr>
            <a:t>Emotional Abandonment </a:t>
          </a:r>
        </a:p>
        <a:p>
          <a:r>
            <a:rPr lang="en-US" sz="2000" dirty="0" smtClean="0">
              <a:solidFill>
                <a:schemeClr val="tx2">
                  <a:lumMod val="20000"/>
                  <a:lumOff val="80000"/>
                </a:schemeClr>
              </a:solidFill>
            </a:rPr>
            <a:t>Pain</a:t>
          </a:r>
        </a:p>
        <a:p>
          <a:r>
            <a:rPr lang="en-US" sz="2000" dirty="0" smtClean="0">
              <a:solidFill>
                <a:schemeClr val="tx2">
                  <a:lumMod val="20000"/>
                  <a:lumOff val="80000"/>
                </a:schemeClr>
              </a:solidFill>
            </a:rPr>
            <a:t> </a:t>
          </a:r>
        </a:p>
        <a:p>
          <a:endParaRPr lang="en-US" sz="2000" dirty="0" smtClean="0">
            <a:solidFill>
              <a:schemeClr val="tx2">
                <a:lumMod val="20000"/>
                <a:lumOff val="80000"/>
              </a:schemeClr>
            </a:solidFill>
          </a:endParaRPr>
        </a:p>
        <a:p>
          <a:endParaRPr lang="en-US" sz="2000" dirty="0" smtClean="0">
            <a:solidFill>
              <a:schemeClr val="tx2">
                <a:lumMod val="20000"/>
                <a:lumOff val="80000"/>
              </a:schemeClr>
            </a:solidFill>
          </a:endParaRPr>
        </a:p>
        <a:p>
          <a:endParaRPr lang="en-US" sz="2000" dirty="0" smtClean="0"/>
        </a:p>
        <a:p>
          <a:endParaRPr lang="en-US" sz="2000" dirty="0"/>
        </a:p>
      </dgm:t>
    </dgm:pt>
    <dgm:pt modelId="{527438FC-17A6-4A99-989E-15600A5BC242}" type="parTrans" cxnId="{C3085851-7373-4228-BFD0-DF6229F26A40}">
      <dgm:prSet/>
      <dgm:spPr/>
      <dgm:t>
        <a:bodyPr/>
        <a:lstStyle/>
        <a:p>
          <a:endParaRPr lang="en-US"/>
        </a:p>
      </dgm:t>
    </dgm:pt>
    <dgm:pt modelId="{1BE98CDE-AFBE-45CE-A76A-A246B9C12B1A}" type="sibTrans" cxnId="{C3085851-7373-4228-BFD0-DF6229F26A40}">
      <dgm:prSet/>
      <dgm:spPr/>
      <dgm:t>
        <a:bodyPr/>
        <a:lstStyle/>
        <a:p>
          <a:endParaRPr lang="en-US"/>
        </a:p>
      </dgm:t>
    </dgm:pt>
    <dgm:pt modelId="{02CD3E26-75A0-4BDA-90EF-09876B7131B2}" type="pres">
      <dgm:prSet presAssocID="{D3E9E5C4-3D2E-4223-9FA4-F03FE8DDAF34}" presName="Name0" presStyleCnt="0">
        <dgm:presLayoutVars>
          <dgm:dir/>
          <dgm:resizeHandles val="exact"/>
        </dgm:presLayoutVars>
      </dgm:prSet>
      <dgm:spPr/>
      <dgm:t>
        <a:bodyPr/>
        <a:lstStyle/>
        <a:p>
          <a:endParaRPr lang="en-US"/>
        </a:p>
      </dgm:t>
    </dgm:pt>
    <dgm:pt modelId="{BF45D97C-58F4-4813-9F9A-6EC7860CF387}" type="pres">
      <dgm:prSet presAssocID="{76018F2D-750F-461B-AD28-33B68C099A56}" presName="node" presStyleLbl="node1" presStyleIdx="0" presStyleCnt="1">
        <dgm:presLayoutVars>
          <dgm:bulletEnabled val="1"/>
        </dgm:presLayoutVars>
      </dgm:prSet>
      <dgm:spPr/>
      <dgm:t>
        <a:bodyPr/>
        <a:lstStyle/>
        <a:p>
          <a:endParaRPr lang="en-US"/>
        </a:p>
      </dgm:t>
    </dgm:pt>
  </dgm:ptLst>
  <dgm:cxnLst>
    <dgm:cxn modelId="{C3085851-7373-4228-BFD0-DF6229F26A40}" srcId="{D3E9E5C4-3D2E-4223-9FA4-F03FE8DDAF34}" destId="{76018F2D-750F-461B-AD28-33B68C099A56}" srcOrd="0" destOrd="0" parTransId="{527438FC-17A6-4A99-989E-15600A5BC242}" sibTransId="{1BE98CDE-AFBE-45CE-A76A-A246B9C12B1A}"/>
    <dgm:cxn modelId="{4A103DCF-94A9-564D-8789-20EFEDDE732A}" type="presOf" srcId="{76018F2D-750F-461B-AD28-33B68C099A56}" destId="{BF45D97C-58F4-4813-9F9A-6EC7860CF387}" srcOrd="0" destOrd="0" presId="urn:microsoft.com/office/officeart/2005/8/layout/hList6"/>
    <dgm:cxn modelId="{AD694ABC-1607-2046-BE83-FF8C41BB46A4}" type="presOf" srcId="{D3E9E5C4-3D2E-4223-9FA4-F03FE8DDAF34}" destId="{02CD3E26-75A0-4BDA-90EF-09876B7131B2}" srcOrd="0" destOrd="0" presId="urn:microsoft.com/office/officeart/2005/8/layout/hList6"/>
    <dgm:cxn modelId="{76DF0821-2480-9F4F-B9DC-33C7BC4AE71D}" type="presParOf" srcId="{02CD3E26-75A0-4BDA-90EF-09876B7131B2}" destId="{BF45D97C-58F4-4813-9F9A-6EC7860CF387}" srcOrd="0" destOrd="0" presId="urn:microsoft.com/office/officeart/2005/8/layout/hList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316397F-9BF2-49AD-B6F1-FB6AC8B93E79}"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ABBA9B44-0FF7-472D-BE16-8AB847A915E5}">
      <dgm:prSet phldrT="[Text]" custT="1"/>
      <dgm:spPr>
        <a:solidFill>
          <a:srgbClr val="605DA3">
            <a:alpha val="70000"/>
          </a:srgbClr>
        </a:solidFill>
      </dgm:spPr>
      <dgm:t>
        <a:bodyPr/>
        <a:lstStyle/>
        <a:p>
          <a:endParaRPr lang="en-US" sz="2400" dirty="0" smtClean="0"/>
        </a:p>
        <a:p>
          <a:endParaRPr lang="en-US" sz="2400" b="1" dirty="0" smtClean="0">
            <a:solidFill>
              <a:srgbClr val="FFC000"/>
            </a:solidFill>
          </a:endParaRPr>
        </a:p>
        <a:p>
          <a:r>
            <a:rPr lang="en-US" sz="2400" b="1" dirty="0" smtClean="0">
              <a:solidFill>
                <a:srgbClr val="FFC000"/>
              </a:solidFill>
            </a:rPr>
            <a:t>Defense Mechanisms</a:t>
          </a:r>
        </a:p>
        <a:p>
          <a:endParaRPr lang="en-US" sz="2400" b="1" dirty="0" smtClean="0">
            <a:solidFill>
              <a:srgbClr val="FFC000"/>
            </a:solidFill>
          </a:endParaRPr>
        </a:p>
        <a:p>
          <a:endParaRPr lang="en-US" sz="2400" b="1" dirty="0" smtClean="0">
            <a:solidFill>
              <a:srgbClr val="FFC000"/>
            </a:solidFill>
          </a:endParaRPr>
        </a:p>
        <a:p>
          <a:endParaRPr lang="en-US" sz="2400" b="1" dirty="0" smtClean="0">
            <a:solidFill>
              <a:srgbClr val="FFC000"/>
            </a:solidFill>
          </a:endParaRPr>
        </a:p>
        <a:p>
          <a:endParaRPr lang="en-US" sz="2400" b="1" dirty="0" smtClean="0">
            <a:solidFill>
              <a:srgbClr val="FFC000"/>
            </a:solidFill>
          </a:endParaRPr>
        </a:p>
        <a:p>
          <a:endParaRPr lang="en-US" sz="2800" dirty="0"/>
        </a:p>
      </dgm:t>
    </dgm:pt>
    <dgm:pt modelId="{BC4C2947-0DAC-425D-96B5-19AF902F7A0F}" type="parTrans" cxnId="{156DF2CF-A3B9-411E-BE9F-1CCDD136F354}">
      <dgm:prSet/>
      <dgm:spPr/>
      <dgm:t>
        <a:bodyPr/>
        <a:lstStyle/>
        <a:p>
          <a:endParaRPr lang="en-US"/>
        </a:p>
      </dgm:t>
    </dgm:pt>
    <dgm:pt modelId="{160F3B63-DF85-433C-B510-DB6F83A3A26D}" type="sibTrans" cxnId="{156DF2CF-A3B9-411E-BE9F-1CCDD136F354}">
      <dgm:prSet/>
      <dgm:spPr/>
      <dgm:t>
        <a:bodyPr/>
        <a:lstStyle/>
        <a:p>
          <a:endParaRPr lang="en-US"/>
        </a:p>
      </dgm:t>
    </dgm:pt>
    <dgm:pt modelId="{F131A238-ADCF-4FA3-ABA4-C15C3ED36476}" type="pres">
      <dgm:prSet presAssocID="{C316397F-9BF2-49AD-B6F1-FB6AC8B93E79}" presName="Name0" presStyleCnt="0">
        <dgm:presLayoutVars>
          <dgm:dir/>
          <dgm:resizeHandles val="exact"/>
        </dgm:presLayoutVars>
      </dgm:prSet>
      <dgm:spPr/>
      <dgm:t>
        <a:bodyPr/>
        <a:lstStyle/>
        <a:p>
          <a:endParaRPr lang="en-US"/>
        </a:p>
      </dgm:t>
    </dgm:pt>
    <dgm:pt modelId="{07BE04A2-20F9-46C6-9A82-D02183EF4805}" type="pres">
      <dgm:prSet presAssocID="{ABBA9B44-0FF7-472D-BE16-8AB847A915E5}" presName="node" presStyleLbl="node1" presStyleIdx="0" presStyleCnt="1" custLinFactNeighborX="32609" custLinFactNeighborY="1875">
        <dgm:presLayoutVars>
          <dgm:bulletEnabled val="1"/>
        </dgm:presLayoutVars>
      </dgm:prSet>
      <dgm:spPr/>
      <dgm:t>
        <a:bodyPr/>
        <a:lstStyle/>
        <a:p>
          <a:endParaRPr lang="en-US"/>
        </a:p>
      </dgm:t>
    </dgm:pt>
  </dgm:ptLst>
  <dgm:cxnLst>
    <dgm:cxn modelId="{156DF2CF-A3B9-411E-BE9F-1CCDD136F354}" srcId="{C316397F-9BF2-49AD-B6F1-FB6AC8B93E79}" destId="{ABBA9B44-0FF7-472D-BE16-8AB847A915E5}" srcOrd="0" destOrd="0" parTransId="{BC4C2947-0DAC-425D-96B5-19AF902F7A0F}" sibTransId="{160F3B63-DF85-433C-B510-DB6F83A3A26D}"/>
    <dgm:cxn modelId="{8D513B87-8567-9348-96B6-97AA8DAA879F}" type="presOf" srcId="{C316397F-9BF2-49AD-B6F1-FB6AC8B93E79}" destId="{F131A238-ADCF-4FA3-ABA4-C15C3ED36476}" srcOrd="0" destOrd="0" presId="urn:microsoft.com/office/officeart/2005/8/layout/hList6"/>
    <dgm:cxn modelId="{56F31FBF-7824-2A48-8E94-AD13F585BB43}" type="presOf" srcId="{ABBA9B44-0FF7-472D-BE16-8AB847A915E5}" destId="{07BE04A2-20F9-46C6-9A82-D02183EF4805}" srcOrd="0" destOrd="0" presId="urn:microsoft.com/office/officeart/2005/8/layout/hList6"/>
    <dgm:cxn modelId="{46286741-EB32-614C-A02A-A688BEDF2470}" type="presParOf" srcId="{F131A238-ADCF-4FA3-ABA4-C15C3ED36476}" destId="{07BE04A2-20F9-46C6-9A82-D02183EF4805}" srcOrd="0" destOrd="0" presId="urn:microsoft.com/office/officeart/2005/8/layout/hList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BD08D0A-18F8-4B8F-B860-6F429AD3C93D}"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07DADA35-BBB2-49BF-AB5E-E3F64B4763A1}">
      <dgm:prSet phldrT="[Text]" custT="1"/>
      <dgm:spPr>
        <a:gradFill rotWithShape="0">
          <a:gsLst>
            <a:gs pos="0">
              <a:srgbClr val="000000"/>
            </a:gs>
            <a:gs pos="39999">
              <a:srgbClr val="0A128C"/>
            </a:gs>
            <a:gs pos="70000">
              <a:srgbClr val="181CC7"/>
            </a:gs>
            <a:gs pos="88000">
              <a:srgbClr val="7005D4"/>
            </a:gs>
            <a:gs pos="100000">
              <a:srgbClr val="8C3D91"/>
            </a:gs>
          </a:gsLst>
          <a:lin ang="5400000" scaled="0"/>
        </a:gradFill>
      </dgm:spPr>
      <dgm:t>
        <a:bodyPr/>
        <a:lstStyle/>
        <a:p>
          <a:r>
            <a:rPr lang="en-US" sz="3200" dirty="0" smtClean="0"/>
            <a:t>BOYHOOD             Growing Male Identity</a:t>
          </a:r>
        </a:p>
        <a:p>
          <a:r>
            <a:rPr lang="en-US" sz="2000" dirty="0" smtClean="0"/>
            <a:t>(Heterosexuality)</a:t>
          </a:r>
        </a:p>
      </dgm:t>
    </dgm:pt>
    <dgm:pt modelId="{EADB4320-39E2-40B3-B6D3-3DA901A90D24}" type="parTrans" cxnId="{BB673367-110B-4A69-AE8E-80D935367D88}">
      <dgm:prSet/>
      <dgm:spPr/>
      <dgm:t>
        <a:bodyPr/>
        <a:lstStyle/>
        <a:p>
          <a:endParaRPr lang="en-US"/>
        </a:p>
      </dgm:t>
    </dgm:pt>
    <dgm:pt modelId="{0A448094-1274-4144-85E1-DCC7FFD397E2}" type="sibTrans" cxnId="{BB673367-110B-4A69-AE8E-80D935367D88}">
      <dgm:prSet/>
      <dgm:spPr/>
      <dgm:t>
        <a:bodyPr/>
        <a:lstStyle/>
        <a:p>
          <a:endParaRPr lang="en-US"/>
        </a:p>
      </dgm:t>
    </dgm:pt>
    <dgm:pt modelId="{ED8A1DF8-F259-4792-9F4C-7132D251334E}" type="pres">
      <dgm:prSet presAssocID="{EBD08D0A-18F8-4B8F-B860-6F429AD3C93D}" presName="Name0" presStyleCnt="0">
        <dgm:presLayoutVars>
          <dgm:dir/>
          <dgm:resizeHandles val="exact"/>
        </dgm:presLayoutVars>
      </dgm:prSet>
      <dgm:spPr/>
      <dgm:t>
        <a:bodyPr/>
        <a:lstStyle/>
        <a:p>
          <a:endParaRPr lang="en-US"/>
        </a:p>
      </dgm:t>
    </dgm:pt>
    <dgm:pt modelId="{C7EAA392-5193-46E4-99EC-2C1815EC907B}" type="pres">
      <dgm:prSet presAssocID="{07DADA35-BBB2-49BF-AB5E-E3F64B4763A1}" presName="node" presStyleLbl="node1" presStyleIdx="0" presStyleCnt="1" custLinFactNeighborY="-12291">
        <dgm:presLayoutVars>
          <dgm:bulletEnabled val="1"/>
        </dgm:presLayoutVars>
      </dgm:prSet>
      <dgm:spPr/>
      <dgm:t>
        <a:bodyPr/>
        <a:lstStyle/>
        <a:p>
          <a:endParaRPr lang="en-US"/>
        </a:p>
      </dgm:t>
    </dgm:pt>
  </dgm:ptLst>
  <dgm:cxnLst>
    <dgm:cxn modelId="{BB673367-110B-4A69-AE8E-80D935367D88}" srcId="{EBD08D0A-18F8-4B8F-B860-6F429AD3C93D}" destId="{07DADA35-BBB2-49BF-AB5E-E3F64B4763A1}" srcOrd="0" destOrd="0" parTransId="{EADB4320-39E2-40B3-B6D3-3DA901A90D24}" sibTransId="{0A448094-1274-4144-85E1-DCC7FFD397E2}"/>
    <dgm:cxn modelId="{010510D5-DE5F-8248-88BA-FBD1AE82B7BB}" type="presOf" srcId="{EBD08D0A-18F8-4B8F-B860-6F429AD3C93D}" destId="{ED8A1DF8-F259-4792-9F4C-7132D251334E}" srcOrd="0" destOrd="0" presId="urn:microsoft.com/office/officeart/2005/8/layout/hList6"/>
    <dgm:cxn modelId="{C8154174-35DE-0640-8778-B9069E3D84C5}" type="presOf" srcId="{07DADA35-BBB2-49BF-AB5E-E3F64B4763A1}" destId="{C7EAA392-5193-46E4-99EC-2C1815EC907B}" srcOrd="0" destOrd="0" presId="urn:microsoft.com/office/officeart/2005/8/layout/hList6"/>
    <dgm:cxn modelId="{F69FF5EE-6644-3345-B9E2-75982CA8F610}" type="presParOf" srcId="{ED8A1DF8-F259-4792-9F4C-7132D251334E}" destId="{C7EAA392-5193-46E4-99EC-2C1815EC907B}" srcOrd="0" destOrd="0" presId="urn:microsoft.com/office/officeart/2005/8/layout/hList6"/>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AA392-5193-46E4-99EC-2C1815EC907B}">
      <dsp:nvSpPr>
        <dsp:cNvPr id="0" name=""/>
        <dsp:cNvSpPr/>
      </dsp:nvSpPr>
      <dsp:spPr>
        <a:xfrm rot="16200000">
          <a:off x="-941387" y="941387"/>
          <a:ext cx="4625975" cy="2743200"/>
        </a:xfrm>
        <a:prstGeom prst="flowChartManualOperation">
          <a:avLst/>
        </a:prstGeom>
        <a:gradFill rotWithShape="0">
          <a:gsLst>
            <a:gs pos="0">
              <a:srgbClr val="000000"/>
            </a:gs>
            <a:gs pos="39999">
              <a:srgbClr val="0A128C"/>
            </a:gs>
            <a:gs pos="70000">
              <a:srgbClr val="181CC7"/>
            </a:gs>
            <a:gs pos="88000">
              <a:srgbClr val="7005D4"/>
            </a:gs>
            <a:gs pos="100000">
              <a:srgbClr val="8C3D91"/>
            </a:gs>
          </a:gsLst>
          <a:lin ang="5400000" scaled="0"/>
        </a:gra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ctr" anchorCtr="0">
          <a:noAutofit/>
        </a:bodyPr>
        <a:lstStyle/>
        <a:p>
          <a:pPr lvl="0" algn="ctr" defTabSz="1422400">
            <a:lnSpc>
              <a:spcPct val="90000"/>
            </a:lnSpc>
            <a:spcBef>
              <a:spcPct val="0"/>
            </a:spcBef>
            <a:spcAft>
              <a:spcPct val="35000"/>
            </a:spcAft>
          </a:pPr>
          <a:r>
            <a:rPr lang="en-US" sz="3200" kern="1200" dirty="0" smtClean="0"/>
            <a:t>Growing</a:t>
          </a:r>
        </a:p>
        <a:p>
          <a:pPr lvl="0" algn="ctr" defTabSz="1422400">
            <a:lnSpc>
              <a:spcPct val="90000"/>
            </a:lnSpc>
            <a:spcBef>
              <a:spcPct val="0"/>
            </a:spcBef>
            <a:spcAft>
              <a:spcPct val="35000"/>
            </a:spcAft>
          </a:pPr>
          <a:r>
            <a:rPr lang="en-US" sz="3200" kern="1200" dirty="0" smtClean="0"/>
            <a:t>Male</a:t>
          </a:r>
        </a:p>
        <a:p>
          <a:pPr lvl="0" algn="ctr" defTabSz="1422400">
            <a:lnSpc>
              <a:spcPct val="90000"/>
            </a:lnSpc>
            <a:spcBef>
              <a:spcPct val="0"/>
            </a:spcBef>
            <a:spcAft>
              <a:spcPct val="35000"/>
            </a:spcAft>
          </a:pPr>
          <a:r>
            <a:rPr lang="en-US" sz="3200" kern="1200" dirty="0" smtClean="0"/>
            <a:t>Identity</a:t>
          </a:r>
          <a:endParaRPr lang="en-US" sz="3200" kern="1200" dirty="0"/>
        </a:p>
      </dsp:txBody>
      <dsp:txXfrm rot="5400000">
        <a:off x="0" y="925195"/>
        <a:ext cx="2743200" cy="27755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5D97C-58F4-4813-9F9A-6EC7860CF387}">
      <dsp:nvSpPr>
        <dsp:cNvPr id="0" name=""/>
        <dsp:cNvSpPr/>
      </dsp:nvSpPr>
      <dsp:spPr>
        <a:xfrm rot="16200000">
          <a:off x="-850900" y="852276"/>
          <a:ext cx="4521200" cy="2816646"/>
        </a:xfrm>
        <a:prstGeom prst="flowChartManualOperation">
          <a:avLst/>
        </a:prstGeom>
        <a:solidFill>
          <a:schemeClr val="bg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lvl="0" algn="ctr" defTabSz="889000">
            <a:lnSpc>
              <a:spcPct val="90000"/>
            </a:lnSpc>
            <a:spcBef>
              <a:spcPct val="0"/>
            </a:spcBef>
            <a:spcAft>
              <a:spcPct val="35000"/>
            </a:spcAft>
          </a:pPr>
          <a:endParaRPr lang="en-US" sz="2000" kern="1200" dirty="0" smtClean="0">
            <a:solidFill>
              <a:schemeClr val="tx2">
                <a:lumMod val="20000"/>
                <a:lumOff val="80000"/>
              </a:schemeClr>
            </a:solidFill>
          </a:endParaRPr>
        </a:p>
        <a:p>
          <a:pPr lvl="0" algn="ctr" defTabSz="889000">
            <a:lnSpc>
              <a:spcPct val="90000"/>
            </a:lnSpc>
            <a:spcBef>
              <a:spcPct val="0"/>
            </a:spcBef>
            <a:spcAft>
              <a:spcPct val="35000"/>
            </a:spcAft>
          </a:pPr>
          <a:endParaRPr lang="en-US" sz="2000" kern="1200" dirty="0" smtClean="0">
            <a:solidFill>
              <a:schemeClr val="tx2">
                <a:lumMod val="20000"/>
                <a:lumOff val="80000"/>
              </a:schemeClr>
            </a:solidFill>
          </a:endParaRPr>
        </a:p>
        <a:p>
          <a:pPr lvl="0" algn="ctr" defTabSz="889000">
            <a:lnSpc>
              <a:spcPct val="90000"/>
            </a:lnSpc>
            <a:spcBef>
              <a:spcPct val="0"/>
            </a:spcBef>
            <a:spcAft>
              <a:spcPct val="35000"/>
            </a:spcAft>
          </a:pPr>
          <a:endParaRPr lang="en-US" sz="2000" kern="1200" dirty="0" smtClean="0">
            <a:solidFill>
              <a:schemeClr val="tx2">
                <a:lumMod val="20000"/>
                <a:lumOff val="80000"/>
              </a:schemeClr>
            </a:solidFill>
          </a:endParaRPr>
        </a:p>
        <a:p>
          <a:pPr lvl="0" algn="ctr" defTabSz="889000">
            <a:lnSpc>
              <a:spcPct val="90000"/>
            </a:lnSpc>
            <a:spcBef>
              <a:spcPct val="0"/>
            </a:spcBef>
            <a:spcAft>
              <a:spcPct val="35000"/>
            </a:spcAft>
          </a:pPr>
          <a:endParaRPr lang="en-US" sz="2000" kern="1200" dirty="0" smtClean="0">
            <a:solidFill>
              <a:schemeClr val="tx2">
                <a:lumMod val="20000"/>
                <a:lumOff val="80000"/>
              </a:schemeClr>
            </a:solidFill>
          </a:endParaRPr>
        </a:p>
        <a:p>
          <a:pPr lvl="0" algn="ctr" defTabSz="889000">
            <a:lnSpc>
              <a:spcPct val="90000"/>
            </a:lnSpc>
            <a:spcBef>
              <a:spcPct val="0"/>
            </a:spcBef>
            <a:spcAft>
              <a:spcPct val="35000"/>
            </a:spcAft>
          </a:pPr>
          <a:endParaRPr lang="en-US" sz="2000" kern="1200" dirty="0" smtClean="0">
            <a:solidFill>
              <a:schemeClr val="tx2">
                <a:lumMod val="20000"/>
                <a:lumOff val="80000"/>
              </a:schemeClr>
            </a:solidFill>
          </a:endParaRPr>
        </a:p>
        <a:p>
          <a:pPr lvl="0" algn="ctr" defTabSz="889000">
            <a:lnSpc>
              <a:spcPct val="90000"/>
            </a:lnSpc>
            <a:spcBef>
              <a:spcPct val="0"/>
            </a:spcBef>
            <a:spcAft>
              <a:spcPct val="35000"/>
            </a:spcAft>
          </a:pPr>
          <a:r>
            <a:rPr lang="en-US" sz="2000" kern="1200" dirty="0" smtClean="0">
              <a:solidFill>
                <a:schemeClr val="tx2">
                  <a:lumMod val="20000"/>
                  <a:lumOff val="80000"/>
                </a:schemeClr>
              </a:solidFill>
            </a:rPr>
            <a:t>Loss of father  &amp; Three A’s</a:t>
          </a:r>
        </a:p>
        <a:p>
          <a:pPr lvl="0" algn="ctr" defTabSz="889000">
            <a:lnSpc>
              <a:spcPct val="90000"/>
            </a:lnSpc>
            <a:spcBef>
              <a:spcPct val="0"/>
            </a:spcBef>
            <a:spcAft>
              <a:spcPct val="35000"/>
            </a:spcAft>
          </a:pPr>
          <a:r>
            <a:rPr lang="en-US" sz="2000" kern="1200" dirty="0" smtClean="0">
              <a:solidFill>
                <a:schemeClr val="tx2">
                  <a:lumMod val="20000"/>
                  <a:lumOff val="80000"/>
                </a:schemeClr>
              </a:solidFill>
            </a:rPr>
            <a:t>Overly tied to Mother</a:t>
          </a:r>
        </a:p>
        <a:p>
          <a:pPr lvl="0" algn="ctr" defTabSz="889000">
            <a:lnSpc>
              <a:spcPct val="90000"/>
            </a:lnSpc>
            <a:spcBef>
              <a:spcPct val="0"/>
            </a:spcBef>
            <a:spcAft>
              <a:spcPct val="35000"/>
            </a:spcAft>
          </a:pPr>
          <a:r>
            <a:rPr lang="en-US" sz="2000" kern="1200" dirty="0" smtClean="0">
              <a:solidFill>
                <a:schemeClr val="tx2">
                  <a:lumMod val="20000"/>
                  <a:lumOff val="80000"/>
                </a:schemeClr>
              </a:solidFill>
            </a:rPr>
            <a:t>Shamed Male Self</a:t>
          </a:r>
        </a:p>
        <a:p>
          <a:pPr lvl="0" algn="ctr" defTabSz="889000">
            <a:lnSpc>
              <a:spcPct val="90000"/>
            </a:lnSpc>
            <a:spcBef>
              <a:spcPct val="0"/>
            </a:spcBef>
            <a:spcAft>
              <a:spcPct val="35000"/>
            </a:spcAft>
          </a:pPr>
          <a:r>
            <a:rPr lang="en-US" sz="2000" kern="1200" dirty="0" smtClean="0">
              <a:solidFill>
                <a:schemeClr val="tx2">
                  <a:lumMod val="20000"/>
                  <a:lumOff val="80000"/>
                </a:schemeClr>
              </a:solidFill>
            </a:rPr>
            <a:t>Peer Shame/Bullying</a:t>
          </a:r>
        </a:p>
        <a:p>
          <a:pPr lvl="0" algn="ctr" defTabSz="889000">
            <a:lnSpc>
              <a:spcPct val="90000"/>
            </a:lnSpc>
            <a:spcBef>
              <a:spcPct val="0"/>
            </a:spcBef>
            <a:spcAft>
              <a:spcPct val="35000"/>
            </a:spcAft>
          </a:pPr>
          <a:r>
            <a:rPr lang="en-US" sz="2000" kern="1200" dirty="0" smtClean="0">
              <a:solidFill>
                <a:schemeClr val="tx2">
                  <a:lumMod val="20000"/>
                  <a:lumOff val="80000"/>
                </a:schemeClr>
              </a:solidFill>
            </a:rPr>
            <a:t>Emotional Abandonment </a:t>
          </a:r>
        </a:p>
        <a:p>
          <a:pPr lvl="0" algn="ctr" defTabSz="889000">
            <a:lnSpc>
              <a:spcPct val="90000"/>
            </a:lnSpc>
            <a:spcBef>
              <a:spcPct val="0"/>
            </a:spcBef>
            <a:spcAft>
              <a:spcPct val="35000"/>
            </a:spcAft>
          </a:pPr>
          <a:r>
            <a:rPr lang="en-US" sz="2000" kern="1200" dirty="0" smtClean="0">
              <a:solidFill>
                <a:schemeClr val="tx2">
                  <a:lumMod val="20000"/>
                  <a:lumOff val="80000"/>
                </a:schemeClr>
              </a:solidFill>
            </a:rPr>
            <a:t>Pain</a:t>
          </a:r>
        </a:p>
        <a:p>
          <a:pPr lvl="0" algn="ctr" defTabSz="889000">
            <a:lnSpc>
              <a:spcPct val="90000"/>
            </a:lnSpc>
            <a:spcBef>
              <a:spcPct val="0"/>
            </a:spcBef>
            <a:spcAft>
              <a:spcPct val="35000"/>
            </a:spcAft>
          </a:pPr>
          <a:r>
            <a:rPr lang="en-US" sz="2000" kern="1200" dirty="0" smtClean="0">
              <a:solidFill>
                <a:schemeClr val="tx2">
                  <a:lumMod val="20000"/>
                  <a:lumOff val="80000"/>
                </a:schemeClr>
              </a:solidFill>
            </a:rPr>
            <a:t> </a:t>
          </a:r>
        </a:p>
        <a:p>
          <a:pPr lvl="0" algn="ctr" defTabSz="889000">
            <a:lnSpc>
              <a:spcPct val="90000"/>
            </a:lnSpc>
            <a:spcBef>
              <a:spcPct val="0"/>
            </a:spcBef>
            <a:spcAft>
              <a:spcPct val="35000"/>
            </a:spcAft>
          </a:pPr>
          <a:endParaRPr lang="en-US" sz="2000" kern="1200" dirty="0" smtClean="0">
            <a:solidFill>
              <a:schemeClr val="tx2">
                <a:lumMod val="20000"/>
                <a:lumOff val="80000"/>
              </a:schemeClr>
            </a:solidFill>
          </a:endParaRPr>
        </a:p>
        <a:p>
          <a:pPr lvl="0" algn="ctr" defTabSz="889000">
            <a:lnSpc>
              <a:spcPct val="90000"/>
            </a:lnSpc>
            <a:spcBef>
              <a:spcPct val="0"/>
            </a:spcBef>
            <a:spcAft>
              <a:spcPct val="35000"/>
            </a:spcAft>
          </a:pPr>
          <a:endParaRPr lang="en-US" sz="2000" kern="1200" dirty="0" smtClean="0">
            <a:solidFill>
              <a:schemeClr val="tx2">
                <a:lumMod val="20000"/>
                <a:lumOff val="80000"/>
              </a:schemeClr>
            </a:solidFill>
          </a:endParaRPr>
        </a:p>
        <a:p>
          <a:pPr lvl="0" algn="ctr" defTabSz="889000">
            <a:lnSpc>
              <a:spcPct val="90000"/>
            </a:lnSpc>
            <a:spcBef>
              <a:spcPct val="0"/>
            </a:spcBef>
            <a:spcAft>
              <a:spcPct val="35000"/>
            </a:spcAft>
          </a:pPr>
          <a:endParaRPr lang="en-US" sz="2000" kern="1200" dirty="0" smtClean="0"/>
        </a:p>
        <a:p>
          <a:pPr lvl="0" algn="ctr" defTabSz="889000">
            <a:lnSpc>
              <a:spcPct val="90000"/>
            </a:lnSpc>
            <a:spcBef>
              <a:spcPct val="0"/>
            </a:spcBef>
            <a:spcAft>
              <a:spcPct val="35000"/>
            </a:spcAft>
          </a:pPr>
          <a:endParaRPr lang="en-US" sz="2000" kern="1200" dirty="0"/>
        </a:p>
      </dsp:txBody>
      <dsp:txXfrm rot="5400000">
        <a:off x="1377" y="904239"/>
        <a:ext cx="2816646" cy="27127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E04A2-20F9-46C6-9A82-D02183EF4805}">
      <dsp:nvSpPr>
        <dsp:cNvPr id="0" name=""/>
        <dsp:cNvSpPr/>
      </dsp:nvSpPr>
      <dsp:spPr>
        <a:xfrm rot="16200000">
          <a:off x="-468374" y="471425"/>
          <a:ext cx="4064000" cy="3121149"/>
        </a:xfrm>
        <a:prstGeom prst="flowChartManualOperation">
          <a:avLst/>
        </a:prstGeom>
        <a:solidFill>
          <a:srgbClr val="605DA3">
            <a:alpha val="70000"/>
          </a:srgb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endParaRPr lang="en-US" sz="2400" kern="1200" dirty="0" smtClean="0"/>
        </a:p>
        <a:p>
          <a:pPr lvl="0" algn="ctr" defTabSz="1066800">
            <a:lnSpc>
              <a:spcPct val="90000"/>
            </a:lnSpc>
            <a:spcBef>
              <a:spcPct val="0"/>
            </a:spcBef>
            <a:spcAft>
              <a:spcPct val="35000"/>
            </a:spcAft>
          </a:pPr>
          <a:endParaRPr lang="en-US" sz="2400" b="1" kern="1200" dirty="0" smtClean="0">
            <a:solidFill>
              <a:srgbClr val="FFC000"/>
            </a:solidFill>
          </a:endParaRPr>
        </a:p>
        <a:p>
          <a:pPr lvl="0" algn="ctr" defTabSz="1066800">
            <a:lnSpc>
              <a:spcPct val="90000"/>
            </a:lnSpc>
            <a:spcBef>
              <a:spcPct val="0"/>
            </a:spcBef>
            <a:spcAft>
              <a:spcPct val="35000"/>
            </a:spcAft>
          </a:pPr>
          <a:r>
            <a:rPr lang="en-US" sz="2400" b="1" kern="1200" dirty="0" smtClean="0">
              <a:solidFill>
                <a:srgbClr val="FFC000"/>
              </a:solidFill>
            </a:rPr>
            <a:t>Defense Mechanisms</a:t>
          </a:r>
        </a:p>
        <a:p>
          <a:pPr lvl="0" algn="ctr" defTabSz="1066800">
            <a:lnSpc>
              <a:spcPct val="90000"/>
            </a:lnSpc>
            <a:spcBef>
              <a:spcPct val="0"/>
            </a:spcBef>
            <a:spcAft>
              <a:spcPct val="35000"/>
            </a:spcAft>
          </a:pPr>
          <a:endParaRPr lang="en-US" sz="2400" b="1" kern="1200" dirty="0" smtClean="0">
            <a:solidFill>
              <a:srgbClr val="FFC000"/>
            </a:solidFill>
          </a:endParaRPr>
        </a:p>
        <a:p>
          <a:pPr lvl="0" algn="ctr" defTabSz="1066800">
            <a:lnSpc>
              <a:spcPct val="90000"/>
            </a:lnSpc>
            <a:spcBef>
              <a:spcPct val="0"/>
            </a:spcBef>
            <a:spcAft>
              <a:spcPct val="35000"/>
            </a:spcAft>
          </a:pPr>
          <a:endParaRPr lang="en-US" sz="2400" b="1" kern="1200" dirty="0" smtClean="0">
            <a:solidFill>
              <a:srgbClr val="FFC000"/>
            </a:solidFill>
          </a:endParaRPr>
        </a:p>
        <a:p>
          <a:pPr lvl="0" algn="ctr" defTabSz="1066800">
            <a:lnSpc>
              <a:spcPct val="90000"/>
            </a:lnSpc>
            <a:spcBef>
              <a:spcPct val="0"/>
            </a:spcBef>
            <a:spcAft>
              <a:spcPct val="35000"/>
            </a:spcAft>
          </a:pPr>
          <a:endParaRPr lang="en-US" sz="2400" b="1" kern="1200" dirty="0" smtClean="0">
            <a:solidFill>
              <a:srgbClr val="FFC000"/>
            </a:solidFill>
          </a:endParaRPr>
        </a:p>
        <a:p>
          <a:pPr lvl="0" algn="ctr" defTabSz="1066800">
            <a:lnSpc>
              <a:spcPct val="90000"/>
            </a:lnSpc>
            <a:spcBef>
              <a:spcPct val="0"/>
            </a:spcBef>
            <a:spcAft>
              <a:spcPct val="35000"/>
            </a:spcAft>
          </a:pPr>
          <a:endParaRPr lang="en-US" sz="2400" b="1" kern="1200" dirty="0" smtClean="0">
            <a:solidFill>
              <a:srgbClr val="FFC000"/>
            </a:solidFill>
          </a:endParaRPr>
        </a:p>
        <a:p>
          <a:pPr lvl="0" algn="ctr" defTabSz="1066800">
            <a:lnSpc>
              <a:spcPct val="90000"/>
            </a:lnSpc>
            <a:spcBef>
              <a:spcPct val="0"/>
            </a:spcBef>
            <a:spcAft>
              <a:spcPct val="35000"/>
            </a:spcAft>
          </a:pPr>
          <a:endParaRPr lang="en-US" sz="2800" kern="1200" dirty="0"/>
        </a:p>
      </dsp:txBody>
      <dsp:txXfrm rot="5400000">
        <a:off x="3052" y="812799"/>
        <a:ext cx="3121149" cy="2438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AA392-5193-46E4-99EC-2C1815EC907B}">
      <dsp:nvSpPr>
        <dsp:cNvPr id="0" name=""/>
        <dsp:cNvSpPr/>
      </dsp:nvSpPr>
      <dsp:spPr>
        <a:xfrm rot="16200000">
          <a:off x="-941387" y="941387"/>
          <a:ext cx="4625975" cy="2743200"/>
        </a:xfrm>
        <a:prstGeom prst="flowChartManualOperation">
          <a:avLst/>
        </a:prstGeom>
        <a:gradFill rotWithShape="0">
          <a:gsLst>
            <a:gs pos="0">
              <a:srgbClr val="000000"/>
            </a:gs>
            <a:gs pos="39999">
              <a:srgbClr val="0A128C"/>
            </a:gs>
            <a:gs pos="70000">
              <a:srgbClr val="181CC7"/>
            </a:gs>
            <a:gs pos="88000">
              <a:srgbClr val="7005D4"/>
            </a:gs>
            <a:gs pos="100000">
              <a:srgbClr val="8C3D91"/>
            </a:gs>
          </a:gsLst>
          <a:lin ang="5400000" scaled="0"/>
        </a:gra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ctr" anchorCtr="0">
          <a:noAutofit/>
        </a:bodyPr>
        <a:lstStyle/>
        <a:p>
          <a:pPr lvl="0" algn="ctr" defTabSz="1422400">
            <a:lnSpc>
              <a:spcPct val="90000"/>
            </a:lnSpc>
            <a:spcBef>
              <a:spcPct val="0"/>
            </a:spcBef>
            <a:spcAft>
              <a:spcPct val="35000"/>
            </a:spcAft>
          </a:pPr>
          <a:r>
            <a:rPr lang="en-US" sz="3200" kern="1200" dirty="0" smtClean="0"/>
            <a:t>Growing</a:t>
          </a:r>
        </a:p>
        <a:p>
          <a:pPr lvl="0" algn="ctr" defTabSz="1422400">
            <a:lnSpc>
              <a:spcPct val="90000"/>
            </a:lnSpc>
            <a:spcBef>
              <a:spcPct val="0"/>
            </a:spcBef>
            <a:spcAft>
              <a:spcPct val="35000"/>
            </a:spcAft>
          </a:pPr>
          <a:r>
            <a:rPr lang="en-US" sz="3200" kern="1200" dirty="0" smtClean="0"/>
            <a:t>Male</a:t>
          </a:r>
        </a:p>
        <a:p>
          <a:pPr lvl="0" algn="ctr" defTabSz="1422400">
            <a:lnSpc>
              <a:spcPct val="90000"/>
            </a:lnSpc>
            <a:spcBef>
              <a:spcPct val="0"/>
            </a:spcBef>
            <a:spcAft>
              <a:spcPct val="35000"/>
            </a:spcAft>
          </a:pPr>
          <a:r>
            <a:rPr lang="en-US" sz="3200" kern="1200" dirty="0" smtClean="0"/>
            <a:t>Identity</a:t>
          </a:r>
          <a:endParaRPr lang="en-US" sz="3200" kern="1200" dirty="0"/>
        </a:p>
      </dsp:txBody>
      <dsp:txXfrm rot="5400000">
        <a:off x="0" y="925195"/>
        <a:ext cx="2743200" cy="27755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5D97C-58F4-4813-9F9A-6EC7860CF387}">
      <dsp:nvSpPr>
        <dsp:cNvPr id="0" name=""/>
        <dsp:cNvSpPr/>
      </dsp:nvSpPr>
      <dsp:spPr>
        <a:xfrm rot="16200000">
          <a:off x="-850900" y="852276"/>
          <a:ext cx="4521200" cy="2816646"/>
        </a:xfrm>
        <a:prstGeom prst="flowChartManualOperation">
          <a:avLst/>
        </a:prstGeom>
        <a:solidFill>
          <a:schemeClr val="bg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lvl="0" algn="ctr" defTabSz="889000">
            <a:lnSpc>
              <a:spcPct val="90000"/>
            </a:lnSpc>
            <a:spcBef>
              <a:spcPct val="0"/>
            </a:spcBef>
            <a:spcAft>
              <a:spcPct val="35000"/>
            </a:spcAft>
          </a:pPr>
          <a:endParaRPr lang="en-US" sz="2000" kern="1200" dirty="0" smtClean="0">
            <a:solidFill>
              <a:schemeClr val="tx2">
                <a:lumMod val="20000"/>
                <a:lumOff val="80000"/>
              </a:schemeClr>
            </a:solidFill>
          </a:endParaRPr>
        </a:p>
        <a:p>
          <a:pPr lvl="0" algn="ctr" defTabSz="889000">
            <a:lnSpc>
              <a:spcPct val="90000"/>
            </a:lnSpc>
            <a:spcBef>
              <a:spcPct val="0"/>
            </a:spcBef>
            <a:spcAft>
              <a:spcPct val="35000"/>
            </a:spcAft>
          </a:pPr>
          <a:endParaRPr lang="en-US" sz="2000" kern="1200" dirty="0" smtClean="0">
            <a:solidFill>
              <a:schemeClr val="tx2">
                <a:lumMod val="20000"/>
                <a:lumOff val="80000"/>
              </a:schemeClr>
            </a:solidFill>
          </a:endParaRPr>
        </a:p>
        <a:p>
          <a:pPr lvl="0" algn="ctr" defTabSz="889000">
            <a:lnSpc>
              <a:spcPct val="90000"/>
            </a:lnSpc>
            <a:spcBef>
              <a:spcPct val="0"/>
            </a:spcBef>
            <a:spcAft>
              <a:spcPct val="35000"/>
            </a:spcAft>
          </a:pPr>
          <a:endParaRPr lang="en-US" sz="2000" kern="1200" dirty="0" smtClean="0">
            <a:solidFill>
              <a:schemeClr val="tx2">
                <a:lumMod val="20000"/>
                <a:lumOff val="80000"/>
              </a:schemeClr>
            </a:solidFill>
          </a:endParaRPr>
        </a:p>
        <a:p>
          <a:pPr lvl="0" algn="ctr" defTabSz="889000">
            <a:lnSpc>
              <a:spcPct val="90000"/>
            </a:lnSpc>
            <a:spcBef>
              <a:spcPct val="0"/>
            </a:spcBef>
            <a:spcAft>
              <a:spcPct val="35000"/>
            </a:spcAft>
          </a:pPr>
          <a:endParaRPr lang="en-US" sz="2000" kern="1200" dirty="0" smtClean="0">
            <a:solidFill>
              <a:schemeClr val="tx2">
                <a:lumMod val="20000"/>
                <a:lumOff val="80000"/>
              </a:schemeClr>
            </a:solidFill>
          </a:endParaRPr>
        </a:p>
        <a:p>
          <a:pPr lvl="0" algn="ctr" defTabSz="889000">
            <a:lnSpc>
              <a:spcPct val="90000"/>
            </a:lnSpc>
            <a:spcBef>
              <a:spcPct val="0"/>
            </a:spcBef>
            <a:spcAft>
              <a:spcPct val="35000"/>
            </a:spcAft>
          </a:pPr>
          <a:endParaRPr lang="en-US" sz="2000" kern="1200" dirty="0" smtClean="0">
            <a:solidFill>
              <a:schemeClr val="tx2">
                <a:lumMod val="20000"/>
                <a:lumOff val="80000"/>
              </a:schemeClr>
            </a:solidFill>
          </a:endParaRPr>
        </a:p>
        <a:p>
          <a:pPr lvl="0" algn="ctr" defTabSz="889000">
            <a:lnSpc>
              <a:spcPct val="90000"/>
            </a:lnSpc>
            <a:spcBef>
              <a:spcPct val="0"/>
            </a:spcBef>
            <a:spcAft>
              <a:spcPct val="35000"/>
            </a:spcAft>
          </a:pPr>
          <a:r>
            <a:rPr lang="en-US" sz="2000" kern="1200" dirty="0" smtClean="0">
              <a:solidFill>
                <a:schemeClr val="tx2">
                  <a:lumMod val="20000"/>
                  <a:lumOff val="80000"/>
                </a:schemeClr>
              </a:solidFill>
            </a:rPr>
            <a:t>Loss of father  &amp; Three A’s</a:t>
          </a:r>
        </a:p>
        <a:p>
          <a:pPr lvl="0" algn="ctr" defTabSz="889000">
            <a:lnSpc>
              <a:spcPct val="90000"/>
            </a:lnSpc>
            <a:spcBef>
              <a:spcPct val="0"/>
            </a:spcBef>
            <a:spcAft>
              <a:spcPct val="35000"/>
            </a:spcAft>
          </a:pPr>
          <a:r>
            <a:rPr lang="en-US" sz="2000" kern="1200" dirty="0" smtClean="0">
              <a:solidFill>
                <a:schemeClr val="tx2">
                  <a:lumMod val="20000"/>
                  <a:lumOff val="80000"/>
                </a:schemeClr>
              </a:solidFill>
            </a:rPr>
            <a:t>Overly tied to Mother</a:t>
          </a:r>
        </a:p>
        <a:p>
          <a:pPr lvl="0" algn="ctr" defTabSz="889000">
            <a:lnSpc>
              <a:spcPct val="90000"/>
            </a:lnSpc>
            <a:spcBef>
              <a:spcPct val="0"/>
            </a:spcBef>
            <a:spcAft>
              <a:spcPct val="35000"/>
            </a:spcAft>
          </a:pPr>
          <a:r>
            <a:rPr lang="en-US" sz="2000" kern="1200" dirty="0" smtClean="0">
              <a:solidFill>
                <a:schemeClr val="tx2">
                  <a:lumMod val="20000"/>
                  <a:lumOff val="80000"/>
                </a:schemeClr>
              </a:solidFill>
            </a:rPr>
            <a:t>Shamed Male Self</a:t>
          </a:r>
        </a:p>
        <a:p>
          <a:pPr lvl="0" algn="ctr" defTabSz="889000">
            <a:lnSpc>
              <a:spcPct val="90000"/>
            </a:lnSpc>
            <a:spcBef>
              <a:spcPct val="0"/>
            </a:spcBef>
            <a:spcAft>
              <a:spcPct val="35000"/>
            </a:spcAft>
          </a:pPr>
          <a:r>
            <a:rPr lang="en-US" sz="2000" kern="1200" dirty="0" smtClean="0">
              <a:solidFill>
                <a:schemeClr val="tx2">
                  <a:lumMod val="20000"/>
                  <a:lumOff val="80000"/>
                </a:schemeClr>
              </a:solidFill>
            </a:rPr>
            <a:t>Peer Shame/Bullying</a:t>
          </a:r>
        </a:p>
        <a:p>
          <a:pPr lvl="0" algn="ctr" defTabSz="889000">
            <a:lnSpc>
              <a:spcPct val="90000"/>
            </a:lnSpc>
            <a:spcBef>
              <a:spcPct val="0"/>
            </a:spcBef>
            <a:spcAft>
              <a:spcPct val="35000"/>
            </a:spcAft>
          </a:pPr>
          <a:r>
            <a:rPr lang="en-US" sz="2000" kern="1200" dirty="0" smtClean="0">
              <a:solidFill>
                <a:schemeClr val="tx2">
                  <a:lumMod val="20000"/>
                  <a:lumOff val="80000"/>
                </a:schemeClr>
              </a:solidFill>
            </a:rPr>
            <a:t>Emotional Abandonment </a:t>
          </a:r>
        </a:p>
        <a:p>
          <a:pPr lvl="0" algn="ctr" defTabSz="889000">
            <a:lnSpc>
              <a:spcPct val="90000"/>
            </a:lnSpc>
            <a:spcBef>
              <a:spcPct val="0"/>
            </a:spcBef>
            <a:spcAft>
              <a:spcPct val="35000"/>
            </a:spcAft>
          </a:pPr>
          <a:r>
            <a:rPr lang="en-US" sz="2000" kern="1200" dirty="0" smtClean="0">
              <a:solidFill>
                <a:schemeClr val="tx2">
                  <a:lumMod val="20000"/>
                  <a:lumOff val="80000"/>
                </a:schemeClr>
              </a:solidFill>
            </a:rPr>
            <a:t>Pain</a:t>
          </a:r>
        </a:p>
        <a:p>
          <a:pPr lvl="0" algn="ctr" defTabSz="889000">
            <a:lnSpc>
              <a:spcPct val="90000"/>
            </a:lnSpc>
            <a:spcBef>
              <a:spcPct val="0"/>
            </a:spcBef>
            <a:spcAft>
              <a:spcPct val="35000"/>
            </a:spcAft>
          </a:pPr>
          <a:r>
            <a:rPr lang="en-US" sz="2000" kern="1200" dirty="0" smtClean="0">
              <a:solidFill>
                <a:schemeClr val="tx2">
                  <a:lumMod val="20000"/>
                  <a:lumOff val="80000"/>
                </a:schemeClr>
              </a:solidFill>
            </a:rPr>
            <a:t> </a:t>
          </a:r>
        </a:p>
        <a:p>
          <a:pPr lvl="0" algn="ctr" defTabSz="889000">
            <a:lnSpc>
              <a:spcPct val="90000"/>
            </a:lnSpc>
            <a:spcBef>
              <a:spcPct val="0"/>
            </a:spcBef>
            <a:spcAft>
              <a:spcPct val="35000"/>
            </a:spcAft>
          </a:pPr>
          <a:endParaRPr lang="en-US" sz="2000" kern="1200" dirty="0" smtClean="0">
            <a:solidFill>
              <a:schemeClr val="tx2">
                <a:lumMod val="20000"/>
                <a:lumOff val="80000"/>
              </a:schemeClr>
            </a:solidFill>
          </a:endParaRPr>
        </a:p>
        <a:p>
          <a:pPr lvl="0" algn="ctr" defTabSz="889000">
            <a:lnSpc>
              <a:spcPct val="90000"/>
            </a:lnSpc>
            <a:spcBef>
              <a:spcPct val="0"/>
            </a:spcBef>
            <a:spcAft>
              <a:spcPct val="35000"/>
            </a:spcAft>
          </a:pPr>
          <a:endParaRPr lang="en-US" sz="2000" kern="1200" dirty="0" smtClean="0">
            <a:solidFill>
              <a:schemeClr val="tx2">
                <a:lumMod val="20000"/>
                <a:lumOff val="80000"/>
              </a:schemeClr>
            </a:solidFill>
          </a:endParaRPr>
        </a:p>
        <a:p>
          <a:pPr lvl="0" algn="ctr" defTabSz="889000">
            <a:lnSpc>
              <a:spcPct val="90000"/>
            </a:lnSpc>
            <a:spcBef>
              <a:spcPct val="0"/>
            </a:spcBef>
            <a:spcAft>
              <a:spcPct val="35000"/>
            </a:spcAft>
          </a:pPr>
          <a:endParaRPr lang="en-US" sz="2000" kern="1200" dirty="0" smtClean="0"/>
        </a:p>
        <a:p>
          <a:pPr lvl="0" algn="ctr" defTabSz="889000">
            <a:lnSpc>
              <a:spcPct val="90000"/>
            </a:lnSpc>
            <a:spcBef>
              <a:spcPct val="0"/>
            </a:spcBef>
            <a:spcAft>
              <a:spcPct val="35000"/>
            </a:spcAft>
          </a:pPr>
          <a:endParaRPr lang="en-US" sz="2000" kern="1200" dirty="0"/>
        </a:p>
      </dsp:txBody>
      <dsp:txXfrm rot="5400000">
        <a:off x="1377" y="904239"/>
        <a:ext cx="2816646" cy="27127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E04A2-20F9-46C6-9A82-D02183EF4805}">
      <dsp:nvSpPr>
        <dsp:cNvPr id="0" name=""/>
        <dsp:cNvSpPr/>
      </dsp:nvSpPr>
      <dsp:spPr>
        <a:xfrm rot="16200000">
          <a:off x="-468374" y="471425"/>
          <a:ext cx="4064000" cy="3121149"/>
        </a:xfrm>
        <a:prstGeom prst="flowChartManualOperation">
          <a:avLst/>
        </a:prstGeom>
        <a:solidFill>
          <a:srgbClr val="605DA3">
            <a:alpha val="70000"/>
          </a:srgb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endParaRPr lang="en-US" sz="2400" kern="1200" dirty="0" smtClean="0"/>
        </a:p>
        <a:p>
          <a:pPr lvl="0" algn="ctr" defTabSz="1066800">
            <a:lnSpc>
              <a:spcPct val="90000"/>
            </a:lnSpc>
            <a:spcBef>
              <a:spcPct val="0"/>
            </a:spcBef>
            <a:spcAft>
              <a:spcPct val="35000"/>
            </a:spcAft>
          </a:pPr>
          <a:endParaRPr lang="en-US" sz="2400" b="1" kern="1200" dirty="0" smtClean="0">
            <a:solidFill>
              <a:srgbClr val="FFC000"/>
            </a:solidFill>
          </a:endParaRPr>
        </a:p>
        <a:p>
          <a:pPr lvl="0" algn="ctr" defTabSz="1066800">
            <a:lnSpc>
              <a:spcPct val="90000"/>
            </a:lnSpc>
            <a:spcBef>
              <a:spcPct val="0"/>
            </a:spcBef>
            <a:spcAft>
              <a:spcPct val="35000"/>
            </a:spcAft>
          </a:pPr>
          <a:r>
            <a:rPr lang="en-US" sz="2400" b="1" kern="1200" dirty="0" smtClean="0">
              <a:solidFill>
                <a:srgbClr val="FFC000"/>
              </a:solidFill>
            </a:rPr>
            <a:t>Defense Mechanisms</a:t>
          </a:r>
        </a:p>
        <a:p>
          <a:pPr lvl="0" algn="ctr" defTabSz="1066800">
            <a:lnSpc>
              <a:spcPct val="90000"/>
            </a:lnSpc>
            <a:spcBef>
              <a:spcPct val="0"/>
            </a:spcBef>
            <a:spcAft>
              <a:spcPct val="35000"/>
            </a:spcAft>
          </a:pPr>
          <a:endParaRPr lang="en-US" sz="2400" b="1" kern="1200" dirty="0" smtClean="0">
            <a:solidFill>
              <a:srgbClr val="FFC000"/>
            </a:solidFill>
          </a:endParaRPr>
        </a:p>
        <a:p>
          <a:pPr lvl="0" algn="ctr" defTabSz="1066800">
            <a:lnSpc>
              <a:spcPct val="90000"/>
            </a:lnSpc>
            <a:spcBef>
              <a:spcPct val="0"/>
            </a:spcBef>
            <a:spcAft>
              <a:spcPct val="35000"/>
            </a:spcAft>
          </a:pPr>
          <a:endParaRPr lang="en-US" sz="2400" b="1" kern="1200" dirty="0" smtClean="0">
            <a:solidFill>
              <a:srgbClr val="FFC000"/>
            </a:solidFill>
          </a:endParaRPr>
        </a:p>
        <a:p>
          <a:pPr lvl="0" algn="ctr" defTabSz="1066800">
            <a:lnSpc>
              <a:spcPct val="90000"/>
            </a:lnSpc>
            <a:spcBef>
              <a:spcPct val="0"/>
            </a:spcBef>
            <a:spcAft>
              <a:spcPct val="35000"/>
            </a:spcAft>
          </a:pPr>
          <a:endParaRPr lang="en-US" sz="2400" b="1" kern="1200" dirty="0" smtClean="0">
            <a:solidFill>
              <a:srgbClr val="FFC000"/>
            </a:solidFill>
          </a:endParaRPr>
        </a:p>
        <a:p>
          <a:pPr lvl="0" algn="ctr" defTabSz="1066800">
            <a:lnSpc>
              <a:spcPct val="90000"/>
            </a:lnSpc>
            <a:spcBef>
              <a:spcPct val="0"/>
            </a:spcBef>
            <a:spcAft>
              <a:spcPct val="35000"/>
            </a:spcAft>
          </a:pPr>
          <a:endParaRPr lang="en-US" sz="2400" b="1" kern="1200" dirty="0" smtClean="0">
            <a:solidFill>
              <a:srgbClr val="FFC000"/>
            </a:solidFill>
          </a:endParaRPr>
        </a:p>
        <a:p>
          <a:pPr lvl="0" algn="ctr" defTabSz="1066800">
            <a:lnSpc>
              <a:spcPct val="90000"/>
            </a:lnSpc>
            <a:spcBef>
              <a:spcPct val="0"/>
            </a:spcBef>
            <a:spcAft>
              <a:spcPct val="35000"/>
            </a:spcAft>
          </a:pPr>
          <a:endParaRPr lang="en-US" sz="2800" kern="1200" dirty="0"/>
        </a:p>
      </dsp:txBody>
      <dsp:txXfrm rot="5400000">
        <a:off x="3052" y="812799"/>
        <a:ext cx="3121149" cy="24384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AA392-5193-46E4-99EC-2C1815EC907B}">
      <dsp:nvSpPr>
        <dsp:cNvPr id="0" name=""/>
        <dsp:cNvSpPr/>
      </dsp:nvSpPr>
      <dsp:spPr>
        <a:xfrm rot="16200000">
          <a:off x="49212" y="-49212"/>
          <a:ext cx="4625975" cy="4724399"/>
        </a:xfrm>
        <a:prstGeom prst="flowChartManualOperation">
          <a:avLst/>
        </a:prstGeom>
        <a:gradFill rotWithShape="0">
          <a:gsLst>
            <a:gs pos="0">
              <a:srgbClr val="000000"/>
            </a:gs>
            <a:gs pos="39999">
              <a:srgbClr val="0A128C"/>
            </a:gs>
            <a:gs pos="70000">
              <a:srgbClr val="181CC7"/>
            </a:gs>
            <a:gs pos="88000">
              <a:srgbClr val="7005D4"/>
            </a:gs>
            <a:gs pos="100000">
              <a:srgbClr val="8C3D91"/>
            </a:gs>
          </a:gsLst>
          <a:lin ang="5400000" scaled="0"/>
        </a:gra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ctr" anchorCtr="0">
          <a:noAutofit/>
        </a:bodyPr>
        <a:lstStyle/>
        <a:p>
          <a:pPr lvl="0" algn="ctr" defTabSz="1422400">
            <a:lnSpc>
              <a:spcPct val="90000"/>
            </a:lnSpc>
            <a:spcBef>
              <a:spcPct val="0"/>
            </a:spcBef>
            <a:spcAft>
              <a:spcPct val="35000"/>
            </a:spcAft>
          </a:pPr>
          <a:r>
            <a:rPr lang="en-US" sz="3200" kern="1200" dirty="0" smtClean="0"/>
            <a:t>BOYHOOD             Growing Male Identity</a:t>
          </a:r>
        </a:p>
        <a:p>
          <a:pPr lvl="0" algn="ctr" defTabSz="1422400">
            <a:lnSpc>
              <a:spcPct val="90000"/>
            </a:lnSpc>
            <a:spcBef>
              <a:spcPct val="0"/>
            </a:spcBef>
            <a:spcAft>
              <a:spcPct val="35000"/>
            </a:spcAft>
          </a:pPr>
          <a:r>
            <a:rPr lang="en-US" sz="2000" kern="1200" dirty="0" smtClean="0"/>
            <a:t>(Heterosexuality)</a:t>
          </a:r>
        </a:p>
      </dsp:txBody>
      <dsp:txXfrm rot="5400000">
        <a:off x="0" y="925195"/>
        <a:ext cx="4724399" cy="2775585"/>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F08706-5603-F346-9ABB-D8381E7F2830}" type="datetimeFigureOut">
              <a:rPr lang="en-US" smtClean="0"/>
              <a:t>3/31/17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DCAF26-BDCA-B34C-80CC-FE7F5176C30C}" type="slidenum">
              <a:rPr lang="en-US" smtClean="0"/>
              <a:t>‹#›</a:t>
            </a:fld>
            <a:endParaRPr lang="en-US" dirty="0"/>
          </a:p>
        </p:txBody>
      </p:sp>
    </p:spTree>
    <p:extLst>
      <p:ext uri="{BB962C8B-B14F-4D97-AF65-F5344CB8AC3E}">
        <p14:creationId xmlns:p14="http://schemas.microsoft.com/office/powerpoint/2010/main" val="29562167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CAF26-BDCA-B34C-80CC-FE7F5176C30C}" type="slidenum">
              <a:rPr lang="en-US" smtClean="0"/>
              <a:t>2</a:t>
            </a:fld>
            <a:endParaRPr lang="en-US" dirty="0"/>
          </a:p>
        </p:txBody>
      </p:sp>
    </p:spTree>
    <p:extLst>
      <p:ext uri="{BB962C8B-B14F-4D97-AF65-F5344CB8AC3E}">
        <p14:creationId xmlns:p14="http://schemas.microsoft.com/office/powerpoint/2010/main" val="3483883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AC95D32-1FD2-DA4E-9C1B-35363CBE9C61}" type="slidenum">
              <a:rPr lang="en-US"/>
              <a:pPr eaLnBrk="1" hangingPunct="1"/>
              <a:t>8</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AC95D32-1FD2-DA4E-9C1B-35363CBE9C61}" type="slidenum">
              <a:rPr lang="en-US"/>
              <a:pPr eaLnBrk="1" hangingPunct="1"/>
              <a:t>16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1918447"/>
            <a:ext cx="7583488" cy="1470025"/>
          </a:xfrm>
        </p:spPr>
        <p:txBody>
          <a:bodyPr anchor="b" anchorCtr="0"/>
          <a:lstStyle/>
          <a:p>
            <a:r>
              <a:rPr lang="en-US" smtClean="0"/>
              <a:t>Click to edit Master title style</a:t>
            </a:r>
            <a:endParaRPr/>
          </a:p>
        </p:txBody>
      </p:sp>
      <p:sp>
        <p:nvSpPr>
          <p:cNvPr id="3" name="Subtitle 2"/>
          <p:cNvSpPr>
            <a:spLocks noGrp="1"/>
          </p:cNvSpPr>
          <p:nvPr>
            <p:ph type="subTitle" idx="1"/>
          </p:nvPr>
        </p:nvSpPr>
        <p:spPr>
          <a:xfrm>
            <a:off x="779463" y="3478306"/>
            <a:ext cx="7583487" cy="1752600"/>
          </a:xfrm>
        </p:spPr>
        <p:txBody>
          <a:bodyPr>
            <a:normAutofit/>
          </a:bodyPr>
          <a:lstStyle>
            <a:lvl1pPr marL="0" indent="0" algn="ctr">
              <a:spcBef>
                <a:spcPts val="6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1524CA41-28E5-3144-975F-ABC620872CCD}" type="datetimeFigureOut">
              <a:rPr lang="en-US" smtClean="0"/>
              <a:t>3/31/17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dirty="0"/>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pic>
        <p:nvPicPr>
          <p:cNvPr id="9" name="Picture 8"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
        <p:nvSpPr>
          <p:cNvPr id="2" name="Title 1"/>
          <p:cNvSpPr>
            <a:spLocks noGrp="1"/>
          </p:cNvSpPr>
          <p:nvPr>
            <p:ph type="title"/>
          </p:nvPr>
        </p:nvSpPr>
        <p:spPr>
          <a:xfrm>
            <a:off x="301752" y="274320"/>
            <a:ext cx="3959352" cy="1691640"/>
          </a:xfrm>
        </p:spPr>
        <p:txBody>
          <a:bodyPr vert="horz" lIns="91440" tIns="45720" rIns="91440" bIns="45720" rtlCol="0" anchor="b" anchorCtr="0">
            <a:noAutofit/>
          </a:bodyPr>
          <a:lstStyle>
            <a:lvl1pPr marL="0" algn="ctr" defTabSz="914400" rtl="0" eaLnBrk="1" latinLnBrk="0" hangingPunct="1">
              <a:spcBef>
                <a:spcPct val="0"/>
              </a:spcBef>
              <a:buNone/>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864608" y="264907"/>
            <a:ext cx="3959352" cy="6328186"/>
          </a:xfrm>
          <a:solidFill>
            <a:schemeClr val="tx1">
              <a:lumMod val="50000"/>
            </a:schemeClr>
          </a:solidFill>
          <a:effectLst>
            <a:outerShdw blurRad="50800" dir="2700000" algn="tl" rotWithShape="0">
              <a:schemeClr val="tx1">
                <a:alpha val="40000"/>
              </a:scheme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301752" y="1970801"/>
            <a:ext cx="3959352" cy="3200400"/>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Font typeface="Calisto MT" pitchFamily="18" charset="0"/>
              <a:buNone/>
            </a:pPr>
            <a:r>
              <a:rPr lang="en-US" smtClean="0"/>
              <a:t>Click to edit Master text styles</a:t>
            </a:r>
          </a:p>
        </p:txBody>
      </p:sp>
      <p:sp>
        <p:nvSpPr>
          <p:cNvPr id="5" name="Date Placeholder 4"/>
          <p:cNvSpPr>
            <a:spLocks noGrp="1"/>
          </p:cNvSpPr>
          <p:nvPr>
            <p:ph type="dt" sz="half" idx="10"/>
          </p:nvPr>
        </p:nvSpPr>
        <p:spPr>
          <a:xfrm>
            <a:off x="2670048" y="6356350"/>
            <a:ext cx="162763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1524CA41-28E5-3144-975F-ABC620872CCD}" type="datetimeFigureOut">
              <a:rPr lang="en-US" smtClean="0"/>
              <a:t>3/31/17</a:t>
            </a:fld>
            <a:endParaRPr lang="en-US" dirty="0"/>
          </a:p>
        </p:txBody>
      </p:sp>
      <p:sp>
        <p:nvSpPr>
          <p:cNvPr id="6" name="Footer Placeholder 5"/>
          <p:cNvSpPr>
            <a:spLocks noGrp="1"/>
          </p:cNvSpPr>
          <p:nvPr>
            <p:ph type="ftr" sz="quarter" idx="11"/>
          </p:nvPr>
        </p:nvSpPr>
        <p:spPr>
          <a:xfrm>
            <a:off x="242047" y="6356350"/>
            <a:ext cx="1892808"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892808" y="5738129"/>
            <a:ext cx="758952" cy="57607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DC6719A6-A7BC-3E47-9B4B-51543D54F124}"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Title 1"/>
          <p:cNvSpPr>
            <a:spLocks noGrp="1"/>
          </p:cNvSpPr>
          <p:nvPr>
            <p:ph type="title"/>
          </p:nvPr>
        </p:nvSpPr>
        <p:spPr>
          <a:xfrm>
            <a:off x="762000" y="4038600"/>
            <a:ext cx="7620000" cy="990600"/>
          </a:xfrm>
        </p:spPr>
        <p:txBody>
          <a:bodyPr vert="horz" lIns="91440" tIns="45720" rIns="91440" bIns="45720" rtlCol="0" anchor="b" anchorCtr="0">
            <a:normAutofit/>
          </a:bodyPr>
          <a:lstStyle>
            <a:lvl1pPr algn="ctr">
              <a:defRPr sz="3600" kern="1200">
                <a:solidFill>
                  <a:schemeClr val="bg2"/>
                </a:solidFill>
                <a:effectLst>
                  <a:outerShdw blurRad="63500" dir="2700000" algn="tl" rotWithShape="0">
                    <a:schemeClr val="tx1">
                      <a:alpha val="40000"/>
                    </a:schemeClr>
                  </a:outerShdw>
                </a:effectLst>
                <a:latin typeface="+mj-lt"/>
                <a:ea typeface="+mn-ea"/>
                <a:cs typeface="+mn-cs"/>
              </a:defRPr>
            </a:lvl1pPr>
          </a:lstStyle>
          <a:p>
            <a:pPr marL="0" lvl="0" indent="0" algn="l" defTabSz="914400" rtl="0" eaLnBrk="1" latinLnBrk="0" hangingPunct="1">
              <a:spcBef>
                <a:spcPts val="2000"/>
              </a:spcBef>
              <a:buFont typeface="Calisto MT" pitchFamily="18" charset="0"/>
              <a:buNone/>
            </a:pPr>
            <a:r>
              <a:rPr lang="en-US" smtClean="0"/>
              <a:t>Click to edit Master title style</a:t>
            </a:r>
            <a:endParaRPr/>
          </a:p>
        </p:txBody>
      </p:sp>
      <p:sp>
        <p:nvSpPr>
          <p:cNvPr id="3" name="Picture Placeholder 2"/>
          <p:cNvSpPr>
            <a:spLocks noGrp="1"/>
          </p:cNvSpPr>
          <p:nvPr>
            <p:ph type="pic" idx="1"/>
          </p:nvPr>
        </p:nvSpPr>
        <p:spPr>
          <a:xfrm>
            <a:off x="342900" y="265176"/>
            <a:ext cx="8458200" cy="3697224"/>
          </a:xfrm>
          <a:solidFill>
            <a:schemeClr val="tx1">
              <a:lumMod val="50000"/>
            </a:schemeClr>
          </a:solidFill>
          <a:effectLst>
            <a:outerShdw blurRad="50800" dir="2700000" algn="tl" rotWithShape="0">
              <a:schemeClr val="tx1">
                <a:alpha val="40000"/>
              </a:schemeClr>
            </a:outerShdw>
          </a:effectLst>
        </p:spPr>
        <p:txBody>
          <a:bodyPr vert="horz" lIns="91440" tIns="45720" rIns="91440" bIns="45720" rtlCol="0">
            <a:normAutofit/>
          </a:bodyPr>
          <a:lstStyle>
            <a:lvl1pPr marL="0" indent="0" algn="ctr" defTabSz="914400" rtl="0" eaLnBrk="1" latinLnBrk="0" hangingPunct="1">
              <a:spcBef>
                <a:spcPts val="2000"/>
              </a:spcBef>
              <a:buFont typeface="Calisto MT" pitchFamily="18" charset="0"/>
              <a:buNone/>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762000" y="5042647"/>
            <a:ext cx="7620000" cy="1129553"/>
          </a:xfrm>
        </p:spPr>
        <p:txBody>
          <a:bodyPr>
            <a:normAutofit/>
          </a:bodyPr>
          <a:lstStyle>
            <a:lvl1pPr marL="0" indent="0" algn="ctr">
              <a:lnSpc>
                <a:spcPct val="110000"/>
              </a:lnSpc>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24CA41-28E5-3144-975F-ABC620872CCD}" type="datetimeFigureOut">
              <a:rPr lang="en-US" smtClean="0"/>
              <a:t>3/31/17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6719A6-A7BC-3E47-9B4B-51543D54F124}"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1524CA41-28E5-3144-975F-ABC620872CCD}" type="datetimeFigureOut">
              <a:rPr lang="en-US" smtClean="0"/>
              <a:t>3/31/17</a:t>
            </a:fld>
            <a:endParaRPr lang="en-US" dirty="0"/>
          </a:p>
        </p:txBody>
      </p:sp>
      <p:sp>
        <p:nvSpPr>
          <p:cNvPr id="4" name="Footer Placeholder 3"/>
          <p:cNvSpPr>
            <a:spLocks noGrp="1"/>
          </p:cNvSpPr>
          <p:nvPr>
            <p:ph type="ftr" sz="quarter" idx="11"/>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endParaRPr lang="en-US" dirty="0"/>
          </a:p>
        </p:txBody>
      </p:sp>
      <p:sp>
        <p:nvSpPr>
          <p:cNvPr id="5" name="Slide Number Placeholder 4"/>
          <p:cNvSpPr>
            <a:spLocks noGrp="1"/>
          </p:cNvSpPr>
          <p:nvPr>
            <p:ph type="sldNum" sz="quarter" idx="12"/>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DC6719A6-A7BC-3E47-9B4B-51543D54F124}"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8" name="Picture 7"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524CA41-28E5-3144-975F-ABC620872CCD}" type="datetimeFigureOut">
              <a:rPr lang="en-US" smtClean="0"/>
              <a:t>3/31/17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6719A6-A7BC-3E47-9B4B-51543D54F124}"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Overlay-FullBackground.jpg"/>
          <p:cNvPicPr>
            <a:picLocks noChangeAspect="1"/>
          </p:cNvPicPr>
          <p:nvPr/>
        </p:nvPicPr>
        <p:blipFill>
          <a:blip r:embed="rId2"/>
          <a:srcRect r="14719"/>
          <a:stretch>
            <a:fillRect/>
          </a:stretch>
        </p:blipFill>
        <p:spPr>
          <a:xfrm>
            <a:off x="0" y="4482"/>
            <a:ext cx="7798112" cy="6858000"/>
          </a:xfrm>
          <a:prstGeom prst="rect">
            <a:avLst/>
          </a:prstGeom>
          <a:noFill/>
          <a:ln>
            <a:noFill/>
          </a:ln>
        </p:spPr>
      </p:pic>
      <p:sp>
        <p:nvSpPr>
          <p:cNvPr id="2" name="Vertical Title 1"/>
          <p:cNvSpPr>
            <a:spLocks noGrp="1"/>
          </p:cNvSpPr>
          <p:nvPr>
            <p:ph type="title" orient="vert"/>
          </p:nvPr>
        </p:nvSpPr>
        <p:spPr>
          <a:xfrm>
            <a:off x="7848600" y="457200"/>
            <a:ext cx="1219200" cy="5668963"/>
          </a:xfrm>
        </p:spPr>
        <p:txBody>
          <a:bodyPr vert="eaVert">
            <a:normAutofit/>
          </a:bodyPr>
          <a:lstStyle/>
          <a:p>
            <a:r>
              <a:rPr lang="en-US" smtClean="0"/>
              <a:t>Click to edit Master title style</a:t>
            </a:r>
            <a:endParaRPr/>
          </a:p>
        </p:txBody>
      </p:sp>
      <p:sp>
        <p:nvSpPr>
          <p:cNvPr id="3" name="Vertical Text Placeholder 2"/>
          <p:cNvSpPr>
            <a:spLocks noGrp="1"/>
          </p:cNvSpPr>
          <p:nvPr>
            <p:ph type="body" orient="vert" idx="1"/>
          </p:nvPr>
        </p:nvSpPr>
        <p:spPr>
          <a:xfrm>
            <a:off x="779462" y="457200"/>
            <a:ext cx="6383337" cy="56689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924800" y="6356350"/>
            <a:ext cx="1066800"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1524CA41-28E5-3144-975F-ABC620872CCD}" type="datetimeFigureOut">
              <a:rPr lang="en-US" smtClean="0"/>
              <a:t>3/31/17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6719A6-A7BC-3E47-9B4B-51543D54F124}" type="slidenum">
              <a:rPr lang="en-US" smtClean="0"/>
              <a:t>‹#›</a:t>
            </a:fld>
            <a:endParaRPr lang="en-US" dirty="0"/>
          </a:p>
        </p:txBody>
      </p:sp>
      <p:pic>
        <p:nvPicPr>
          <p:cNvPr id="10" name="Picture 9" descr="overlay-ruleShadow.png"/>
          <p:cNvPicPr>
            <a:picLocks noChangeAspect="1"/>
          </p:cNvPicPr>
          <p:nvPr/>
        </p:nvPicPr>
        <p:blipFill>
          <a:blip r:embed="rId3"/>
          <a:srcRect r="25031"/>
          <a:stretch>
            <a:fillRect/>
          </a:stretch>
        </p:blipFill>
        <p:spPr>
          <a:xfrm rot="5400000" flipH="1">
            <a:off x="4421262" y="3365075"/>
            <a:ext cx="6855164" cy="12501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7" name="Picture 6"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524CA41-28E5-3144-975F-ABC620872CCD}" type="datetimeFigureOut">
              <a:rPr lang="en-US" smtClean="0"/>
              <a:t>3/31/17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6719A6-A7BC-3E47-9B4B-51543D54F124}"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789081"/>
            <a:ext cx="7583488" cy="1470025"/>
          </a:xfrm>
        </p:spPr>
        <p:txBody>
          <a:bodyPr anchor="ctr" anchorCtr="0"/>
          <a:lstStyle/>
          <a:p>
            <a:r>
              <a:rPr lang="en-US" smtClean="0"/>
              <a:t>Click to edit Master title style</a:t>
            </a:r>
            <a:endParaRPr/>
          </a:p>
        </p:txBody>
      </p:sp>
      <p:sp>
        <p:nvSpPr>
          <p:cNvPr id="3" name="Subtitle 2"/>
          <p:cNvSpPr>
            <a:spLocks noGrp="1"/>
          </p:cNvSpPr>
          <p:nvPr>
            <p:ph type="subTitle" idx="1"/>
          </p:nvPr>
        </p:nvSpPr>
        <p:spPr>
          <a:xfrm>
            <a:off x="779463" y="4724400"/>
            <a:ext cx="7583487" cy="1385047"/>
          </a:xfrm>
        </p:spPr>
        <p:txBody>
          <a:bodyPr anchor="ctr" anchorCtr="0">
            <a:normAutofit/>
          </a:bodyPr>
          <a:lstStyle>
            <a:lvl1pPr marL="0" indent="0" algn="ctr">
              <a:spcBef>
                <a:spcPts val="3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1524CA41-28E5-3144-975F-ABC620872CCD}" type="datetimeFigureOut">
              <a:rPr lang="en-US" smtClean="0"/>
              <a:t>3/31/17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dirty="0"/>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
        <p:nvSpPr>
          <p:cNvPr id="10" name="Picture Placeholder 9"/>
          <p:cNvSpPr>
            <a:spLocks noGrp="1"/>
          </p:cNvSpPr>
          <p:nvPr>
            <p:ph type="pic" sz="quarter" idx="13"/>
          </p:nvPr>
        </p:nvSpPr>
        <p:spPr>
          <a:xfrm>
            <a:off x="3677371" y="2564085"/>
            <a:ext cx="1789259" cy="1729830"/>
          </a:xfrm>
          <a:prstGeom prst="ellipse">
            <a:avLst/>
          </a:prstGeom>
          <a:noFill/>
          <a:ln w="127000">
            <a:solidFill>
              <a:schemeClr val="tx2"/>
            </a:solidFill>
          </a:ln>
          <a:effectLst>
            <a:innerShdw blurRad="101600" dist="76200" dir="13500000">
              <a:prstClr val="black">
                <a:alpha val="57000"/>
              </a:prstClr>
            </a:innerShdw>
          </a:effectLst>
        </p:spPr>
        <p:txBody>
          <a:bodyPr>
            <a:normAutofit/>
          </a:bodyPr>
          <a:lstStyle>
            <a:lvl1pPr marL="0" indent="0" algn="ctr">
              <a:buNone/>
              <a:defRPr sz="1600">
                <a:solidFill>
                  <a:schemeClr val="tx1"/>
                </a:solidFill>
              </a:defRPr>
            </a:lvl1pPr>
          </a:lstStyle>
          <a:p>
            <a:r>
              <a:rPr lang="en-US" dirty="0" smtClean="0"/>
              <a:t>Drag picture to placeholder or click icon to add</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4446984"/>
            <a:ext cx="9144000" cy="125016"/>
          </a:xfrm>
          <a:prstGeom prst="rect">
            <a:avLst/>
          </a:prstGeom>
        </p:spPr>
      </p:pic>
      <p:pic>
        <p:nvPicPr>
          <p:cNvPr id="7" name="Picture 6" descr="Overlay-FullBackground.jpg"/>
          <p:cNvPicPr>
            <a:picLocks noChangeAspect="1"/>
          </p:cNvPicPr>
          <p:nvPr/>
        </p:nvPicPr>
        <p:blipFill>
          <a:blip r:embed="rId3"/>
          <a:srcRect t="66667"/>
          <a:stretch>
            <a:fillRect/>
          </a:stretch>
        </p:blipFill>
        <p:spPr>
          <a:xfrm>
            <a:off x="0" y="4572000"/>
            <a:ext cx="9144000" cy="2286000"/>
          </a:xfrm>
          <a:prstGeom prst="rect">
            <a:avLst/>
          </a:prstGeom>
        </p:spPr>
      </p:pic>
      <p:sp>
        <p:nvSpPr>
          <p:cNvPr id="2" name="Title 1"/>
          <p:cNvSpPr>
            <a:spLocks noGrp="1"/>
          </p:cNvSpPr>
          <p:nvPr>
            <p:ph type="title"/>
          </p:nvPr>
        </p:nvSpPr>
        <p:spPr>
          <a:xfrm>
            <a:off x="779463" y="2971800"/>
            <a:ext cx="7583487"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779463" y="4724400"/>
            <a:ext cx="7583487" cy="1398494"/>
          </a:xfrm>
        </p:spPr>
        <p:txBody>
          <a:bodyPr vert="horz" lIns="91440" tIns="45720" rIns="91440" bIns="45720" rtlCol="0">
            <a:normAutofit/>
          </a:bodyPr>
          <a:lstStyle>
            <a:lvl1pPr marL="0" indent="0" algn="ctr" defTabSz="914400" rtl="0" eaLnBrk="1" latinLnBrk="0" hangingPunct="1">
              <a:spcBef>
                <a:spcPts val="300"/>
              </a:spcBef>
              <a:buFont typeface="Calisto MT" pitchFamily="18" charset="0"/>
              <a:buNone/>
              <a:defRPr sz="18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24CA41-28E5-3144-975F-ABC620872CCD}" type="datetimeFigureOut">
              <a:rPr lang="en-US" smtClean="0"/>
              <a:t>3/31/17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1" name="Picture 10"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p>
            <a:r>
              <a:rPr lang="en-US" smtClean="0"/>
              <a:t>Click to edit Master title style</a:t>
            </a:r>
            <a:endParaRPr/>
          </a:p>
        </p:txBody>
      </p:sp>
      <p:sp>
        <p:nvSpPr>
          <p:cNvPr id="3" name="Content Placeholder 2"/>
          <p:cNvSpPr>
            <a:spLocks noGrp="1"/>
          </p:cNvSpPr>
          <p:nvPr>
            <p:ph sz="half" idx="1"/>
          </p:nvPr>
        </p:nvSpPr>
        <p:spPr>
          <a:xfrm>
            <a:off x="779463"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96791"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1524CA41-28E5-3144-975F-ABC620872CCD}" type="datetimeFigureOut">
              <a:rPr lang="en-US" smtClean="0"/>
              <a:t>3/31/17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6719A6-A7BC-3E47-9B4B-51543D54F124}"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3" name="Picture 12"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96791"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96791"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1524CA41-28E5-3144-975F-ABC620872CCD}" type="datetimeFigureOut">
              <a:rPr lang="en-US" smtClean="0"/>
              <a:t>3/31/17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C6719A6-A7BC-3E47-9B4B-51543D54F124}"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524CA41-28E5-3144-975F-ABC620872CCD}" type="datetimeFigureOut">
              <a:rPr lang="en-US" smtClean="0"/>
              <a:t>3/31/17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C6719A6-A7BC-3E47-9B4B-51543D54F124}" type="slidenum">
              <a:rPr lang="en-US" smtClean="0"/>
              <a:t>‹#›</a:t>
            </a:fld>
            <a:endParaRPr lang="en-US" dirty="0"/>
          </a:p>
        </p:txBody>
      </p:sp>
      <p:pic>
        <p:nvPicPr>
          <p:cNvPr id="10" name="Picture 9" descr="Overlay-FullBackground.jpg"/>
          <p:cNvPicPr>
            <a:picLocks noChangeAspect="1"/>
          </p:cNvPicPr>
          <p:nvPr/>
        </p:nvPicPr>
        <p:blipFill>
          <a:blip r:embed="rId3"/>
          <a:srcRect t="21046"/>
          <a:stretch>
            <a:fillRect/>
          </a:stretch>
        </p:blipFill>
        <p:spPr>
          <a:xfrm>
            <a:off x="0" y="1447800"/>
            <a:ext cx="9144000" cy="541468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Date Placeholder 1"/>
          <p:cNvSpPr>
            <a:spLocks noGrp="1"/>
          </p:cNvSpPr>
          <p:nvPr>
            <p:ph type="dt" sz="half" idx="10"/>
          </p:nvPr>
        </p:nvSpPr>
        <p:spPr/>
        <p:txBody>
          <a:bodyPr/>
          <a:lstStyle/>
          <a:p>
            <a:fld id="{1524CA41-28E5-3144-975F-ABC620872CCD}" type="datetimeFigureOut">
              <a:rPr lang="en-US" smtClean="0"/>
              <a:t>3/31/17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C6719A6-A7BC-3E47-9B4B-51543D54F124}"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sp>
        <p:nvSpPr>
          <p:cNvPr id="2" name="Title 1"/>
          <p:cNvSpPr>
            <a:spLocks noGrp="1"/>
          </p:cNvSpPr>
          <p:nvPr>
            <p:ph type="title"/>
          </p:nvPr>
        </p:nvSpPr>
        <p:spPr>
          <a:xfrm>
            <a:off x="301752" y="273049"/>
            <a:ext cx="3962400" cy="1690221"/>
          </a:xfrm>
        </p:spPr>
        <p:txBody>
          <a:bodyPr vert="horz" lIns="91440" tIns="45720" rIns="91440" bIns="45720" rtlCol="0" anchor="b" anchorCtr="0">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4866401" y="273050"/>
            <a:ext cx="3959352" cy="58531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01752" y="1975104"/>
            <a:ext cx="3962400" cy="3200401"/>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defTabSz="914400" rtl="0" eaLnBrk="1" latinLnBrk="0" hangingPunct="1">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667000" y="6356350"/>
            <a:ext cx="162261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1524CA41-28E5-3144-975F-ABC620872CCD}" type="datetimeFigureOut">
              <a:rPr lang="en-US" smtClean="0"/>
              <a:t>3/31/17</a:t>
            </a:fld>
            <a:endParaRPr lang="en-US" dirty="0"/>
          </a:p>
        </p:txBody>
      </p:sp>
      <p:sp>
        <p:nvSpPr>
          <p:cNvPr id="6" name="Footer Placeholder 5"/>
          <p:cNvSpPr>
            <a:spLocks noGrp="1"/>
          </p:cNvSpPr>
          <p:nvPr>
            <p:ph type="ftr" sz="quarter" idx="11"/>
          </p:nvPr>
        </p:nvSpPr>
        <p:spPr>
          <a:xfrm>
            <a:off x="242047" y="6356350"/>
            <a:ext cx="1891553"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892808" y="5748338"/>
            <a:ext cx="762000" cy="57626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DC6719A6-A7BC-3E47-9B4B-51543D54F124}" type="slidenum">
              <a:rPr lang="en-US" smtClean="0"/>
              <a:t>‹#›</a:t>
            </a:fld>
            <a:endParaRPr lang="en-US" dirty="0"/>
          </a:p>
        </p:txBody>
      </p:sp>
      <p:pic>
        <p:nvPicPr>
          <p:cNvPr id="10" name="Picture 9"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62753"/>
            <a:ext cx="7583488" cy="1283167"/>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8" cy="4297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32494" y="6356350"/>
            <a:ext cx="2133600" cy="365125"/>
          </a:xfrm>
          <a:prstGeom prst="rect">
            <a:avLst/>
          </a:prstGeom>
        </p:spPr>
        <p:txBody>
          <a:bodyPr vert="horz" lIns="91440" tIns="45720" rIns="91440" bIns="45720" rtlCol="0" anchor="ctr"/>
          <a:lstStyle>
            <a:lvl1pPr algn="r">
              <a:defRPr sz="1200">
                <a:solidFill>
                  <a:schemeClr val="bg2"/>
                </a:solidFill>
                <a:effectLst>
                  <a:outerShdw blurRad="63500" dir="2700000" algn="tl" rotWithShape="0">
                    <a:schemeClr val="tx1">
                      <a:alpha val="40000"/>
                    </a:schemeClr>
                  </a:outerShdw>
                </a:effectLst>
              </a:defRPr>
            </a:lvl1pPr>
          </a:lstStyle>
          <a:p>
            <a:fld id="{1524CA41-28E5-3144-975F-ABC620872CCD}" type="datetimeFigureOut">
              <a:rPr lang="en-US" smtClean="0"/>
              <a:t>3/31/17</a:t>
            </a:fld>
            <a:endParaRPr lang="en-US" dirty="0"/>
          </a:p>
        </p:txBody>
      </p:sp>
      <p:sp>
        <p:nvSpPr>
          <p:cNvPr id="5" name="Footer Placeholder 4"/>
          <p:cNvSpPr>
            <a:spLocks noGrp="1"/>
          </p:cNvSpPr>
          <p:nvPr>
            <p:ph type="ftr" sz="quarter" idx="3"/>
          </p:nvPr>
        </p:nvSpPr>
        <p:spPr>
          <a:xfrm>
            <a:off x="242047" y="6356350"/>
            <a:ext cx="2895600" cy="365125"/>
          </a:xfrm>
          <a:prstGeom prst="rect">
            <a:avLst/>
          </a:prstGeom>
        </p:spPr>
        <p:txBody>
          <a:bodyPr vert="horz" lIns="91440" tIns="45720" rIns="91440" bIns="45720" rtlCol="0" anchor="ctr"/>
          <a:lstStyle>
            <a:lvl1pPr algn="l">
              <a:defRPr sz="1200">
                <a:solidFill>
                  <a:schemeClr val="bg2"/>
                </a:solidFill>
                <a:effectLst>
                  <a:outerShdw blurRad="63500" dir="2700000" algn="tl" rotWithShape="0">
                    <a:schemeClr val="tx1">
                      <a:alpha val="40000"/>
                    </a:schemeClr>
                  </a:outerShdw>
                </a:effectLst>
              </a:defRPr>
            </a:lvl1pPr>
          </a:lstStyle>
          <a:p>
            <a:endParaRPr lang="en-US" dirty="0"/>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bg2"/>
                </a:solidFill>
                <a:effectLst>
                  <a:outerShdw blurRad="63500" dir="2700000" algn="tl" rotWithShape="0">
                    <a:schemeClr val="tx1">
                      <a:alpha val="40000"/>
                    </a:schemeClr>
                  </a:outerShdw>
                </a:effectLst>
              </a:defRPr>
            </a:lvl1pPr>
          </a:lstStyle>
          <a:p>
            <a:fld id="{DC6719A6-A7BC-3E47-9B4B-51543D54F124}"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Lst>
  <p:txStyles>
    <p:title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p:titleStyle>
    <p:body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9" Type="http://schemas.openxmlformats.org/officeDocument/2006/relationships/diagramLayout" Target="../diagrams/layout6.xml"/><Relationship Id="rId20" Type="http://schemas.openxmlformats.org/officeDocument/2006/relationships/diagramData" Target="../diagrams/data8.xml"/><Relationship Id="rId21" Type="http://schemas.openxmlformats.org/officeDocument/2006/relationships/diagramLayout" Target="../diagrams/layout8.xml"/><Relationship Id="rId22" Type="http://schemas.openxmlformats.org/officeDocument/2006/relationships/diagramQuickStyle" Target="../diagrams/quickStyle8.xml"/><Relationship Id="rId23" Type="http://schemas.openxmlformats.org/officeDocument/2006/relationships/diagramColors" Target="../diagrams/colors8.xml"/><Relationship Id="rId24" Type="http://schemas.microsoft.com/office/2007/relationships/diagramDrawing" Target="../diagrams/drawing8.xml"/><Relationship Id="rId10" Type="http://schemas.openxmlformats.org/officeDocument/2006/relationships/diagramQuickStyle" Target="../diagrams/quickStyle6.xml"/><Relationship Id="rId11" Type="http://schemas.openxmlformats.org/officeDocument/2006/relationships/diagramColors" Target="../diagrams/colors6.xml"/><Relationship Id="rId12" Type="http://schemas.microsoft.com/office/2007/relationships/diagramDrawing" Target="../diagrams/drawing6.xml"/><Relationship Id="rId13" Type="http://schemas.openxmlformats.org/officeDocument/2006/relationships/diagramData" Target="../diagrams/data7.xml"/><Relationship Id="rId14" Type="http://schemas.openxmlformats.org/officeDocument/2006/relationships/diagramLayout" Target="../diagrams/layout7.xml"/><Relationship Id="rId15" Type="http://schemas.openxmlformats.org/officeDocument/2006/relationships/diagramQuickStyle" Target="../diagrams/quickStyle7.xml"/><Relationship Id="rId16" Type="http://schemas.openxmlformats.org/officeDocument/2006/relationships/diagramColors" Target="../diagrams/colors7.xml"/><Relationship Id="rId17" Type="http://schemas.microsoft.com/office/2007/relationships/diagramDrawing" Target="../diagrams/drawing7.xml"/><Relationship Id="rId18" Type="http://schemas.openxmlformats.org/officeDocument/2006/relationships/image" Target="../media/image23.png"/><Relationship Id="rId19"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diagramData" Target="../diagrams/data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hyperlink" Target="http://www.voices-of-change.org" TargetMode="External"/><Relationship Id="rId5" Type="http://schemas.openxmlformats.org/officeDocument/2006/relationships/image" Target="../media/image27.JPG"/><Relationship Id="rId6" Type="http://schemas.openxmlformats.org/officeDocument/2006/relationships/image" Target="../media/image28.jpg"/><Relationship Id="rId7" Type="http://schemas.openxmlformats.org/officeDocument/2006/relationships/image" Target="../media/image29.jpg"/><Relationship Id="rId8" Type="http://schemas.openxmlformats.org/officeDocument/2006/relationships/hyperlink" Target="https://www.thegospelcoalition.org/article/you-are-not-your-sexuality" TargetMode="External"/><Relationship Id="rId9" Type="http://schemas.openxmlformats.org/officeDocument/2006/relationships/hyperlink" Target="https://youtu.be/ptNHDclmFSE" TargetMode="External"/><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hefederalist.com/2016/04/26/7-questions-about-transgender-people-answered/"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thepublicdiscourse.com/author/walt-heyer/" TargetMode="External"/><Relationship Id="rId4" Type="http://schemas.openxmlformats.org/officeDocument/2006/relationships/hyperlink" Target="http://www.thepublicdiscourse.com/category/culture/" TargetMode="External"/><Relationship Id="rId5" Type="http://schemas.openxmlformats.org/officeDocument/2006/relationships/hyperlink" Target="http://www.thepublicdiscourse.com/category/sexuality/" TargetMode="External"/><Relationship Id="rId1" Type="http://schemas.openxmlformats.org/officeDocument/2006/relationships/slideLayout" Target="../slideLayouts/slideLayout2.xml"/><Relationship Id="rId2" Type="http://schemas.openxmlformats.org/officeDocument/2006/relationships/hyperlink" Target="http://www.thepublicdiscourse.com/2015/04/14905/"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hepublicdiscourse.com/2015/04/14688/"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hepublicdiscourse.com/2015/04/14688/"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6"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eg"/><Relationship Id="rId5" Type="http://schemas.openxmlformats.org/officeDocument/2006/relationships/image" Target="../media/image9.jpg"/><Relationship Id="rId6" Type="http://schemas.openxmlformats.org/officeDocument/2006/relationships/image" Target="../media/image10.jpg"/><Relationship Id="rId7"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jpg"/><Relationship Id="rId6" Type="http://schemas.openxmlformats.org/officeDocument/2006/relationships/image" Target="../media/image16.jpg"/><Relationship Id="rId7"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8.xml.rels><?xml version="1.0" encoding="UTF-8" standalone="yes"?>
<Relationships xmlns="http://schemas.openxmlformats.org/package/2006/relationships"><Relationship Id="rId9" Type="http://schemas.openxmlformats.org/officeDocument/2006/relationships/diagramLayout" Target="../diagrams/layout2.xml"/><Relationship Id="rId20" Type="http://schemas.openxmlformats.org/officeDocument/2006/relationships/diagramQuickStyle" Target="../diagrams/quickStyle4.xml"/><Relationship Id="rId21" Type="http://schemas.openxmlformats.org/officeDocument/2006/relationships/diagramColors" Target="../diagrams/colors4.xml"/><Relationship Id="rId22" Type="http://schemas.microsoft.com/office/2007/relationships/diagramDrawing" Target="../diagrams/drawing4.xml"/><Relationship Id="rId10" Type="http://schemas.openxmlformats.org/officeDocument/2006/relationships/diagramQuickStyle" Target="../diagrams/quickStyle2.xml"/><Relationship Id="rId11" Type="http://schemas.openxmlformats.org/officeDocument/2006/relationships/diagramColors" Target="../diagrams/colors2.xml"/><Relationship Id="rId12" Type="http://schemas.microsoft.com/office/2007/relationships/diagramDrawing" Target="../diagrams/drawing2.xml"/><Relationship Id="rId13" Type="http://schemas.openxmlformats.org/officeDocument/2006/relationships/diagramData" Target="../diagrams/data3.xml"/><Relationship Id="rId14" Type="http://schemas.openxmlformats.org/officeDocument/2006/relationships/diagramLayout" Target="../diagrams/layout3.xml"/><Relationship Id="rId15" Type="http://schemas.openxmlformats.org/officeDocument/2006/relationships/diagramQuickStyle" Target="../diagrams/quickStyle3.xml"/><Relationship Id="rId16" Type="http://schemas.openxmlformats.org/officeDocument/2006/relationships/diagramColors" Target="../diagrams/colors3.xml"/><Relationship Id="rId17" Type="http://schemas.microsoft.com/office/2007/relationships/diagramDrawing" Target="../diagrams/drawing3.xml"/><Relationship Id="rId18" Type="http://schemas.openxmlformats.org/officeDocument/2006/relationships/diagramData" Target="../diagrams/data4.xml"/><Relationship Id="rId19" Type="http://schemas.openxmlformats.org/officeDocument/2006/relationships/diagramLayout" Target="../diagrams/layout4.xm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3250" y="162801"/>
            <a:ext cx="7969250" cy="2295496"/>
          </a:xfrm>
        </p:spPr>
        <p:txBody>
          <a:bodyPr>
            <a:normAutofit/>
          </a:bodyPr>
          <a:lstStyle/>
          <a:p>
            <a:r>
              <a:rPr lang="en-US" sz="4000" dirty="0">
                <a:latin typeface="Calibri"/>
                <a:cs typeface="Calibri"/>
              </a:rPr>
              <a:t>An Apple in Modern Eden: </a:t>
            </a:r>
            <a:r>
              <a:rPr lang="en-US" sz="4000" dirty="0" smtClean="0">
                <a:latin typeface="Calibri"/>
                <a:cs typeface="Calibri"/>
              </a:rPr>
              <a:t>             The </a:t>
            </a:r>
            <a:r>
              <a:rPr lang="en-US" sz="4000" dirty="0">
                <a:latin typeface="Calibri"/>
                <a:cs typeface="Calibri"/>
              </a:rPr>
              <a:t>Biblical and Emotional Truths About LGBT Issues</a:t>
            </a:r>
            <a:r>
              <a:rPr lang="en-US" sz="3200" i="1" dirty="0" smtClean="0">
                <a:latin typeface="Calibri"/>
                <a:cs typeface="Calibri"/>
              </a:rPr>
              <a:t/>
            </a:r>
            <a:br>
              <a:rPr lang="en-US" sz="3200" i="1" dirty="0" smtClean="0">
                <a:latin typeface="Calibri"/>
                <a:cs typeface="Calibri"/>
              </a:rPr>
            </a:br>
            <a:r>
              <a:rPr lang="en-US" sz="1400" dirty="0" smtClean="0">
                <a:latin typeface="Calibri"/>
                <a:cs typeface="Calibri"/>
              </a:rPr>
              <a:t>April 2017</a:t>
            </a:r>
            <a:endParaRPr lang="en-US" sz="1400" dirty="0">
              <a:latin typeface="Calibri"/>
              <a:cs typeface="Calibri"/>
            </a:endParaRPr>
          </a:p>
        </p:txBody>
      </p:sp>
      <p:sp>
        <p:nvSpPr>
          <p:cNvPr id="3" name="Subtitle 2"/>
          <p:cNvSpPr>
            <a:spLocks noGrp="1"/>
          </p:cNvSpPr>
          <p:nvPr>
            <p:ph type="subTitle" idx="1"/>
          </p:nvPr>
        </p:nvSpPr>
        <p:spPr>
          <a:xfrm>
            <a:off x="762000" y="4797608"/>
            <a:ext cx="7543800" cy="990600"/>
          </a:xfrm>
        </p:spPr>
        <p:txBody>
          <a:bodyPr>
            <a:normAutofit/>
          </a:bodyPr>
          <a:lstStyle/>
          <a:p>
            <a:r>
              <a:rPr lang="en-US" sz="2200" dirty="0" smtClean="0">
                <a:latin typeface="Arial"/>
                <a:cs typeface="Arial"/>
              </a:rPr>
              <a:t>David H. Pickup, MA, LMFT </a:t>
            </a:r>
          </a:p>
          <a:p>
            <a:r>
              <a:rPr lang="en-US" sz="2200" dirty="0" smtClean="0">
                <a:latin typeface="Arial"/>
                <a:cs typeface="Arial"/>
              </a:rPr>
              <a:t>Dallas, Texas…Los Angeles, California</a:t>
            </a:r>
            <a:endParaRPr lang="en-US" sz="2200" dirty="0">
              <a:latin typeface="Arial"/>
              <a:cs typeface="Arial"/>
            </a:endParaRPr>
          </a:p>
        </p:txBody>
      </p:sp>
      <p:sp>
        <p:nvSpPr>
          <p:cNvPr id="4" name="Rectangle 3"/>
          <p:cNvSpPr/>
          <p:nvPr/>
        </p:nvSpPr>
        <p:spPr>
          <a:xfrm>
            <a:off x="603250" y="0"/>
            <a:ext cx="7969250" cy="3057582"/>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endParaRPr>
          </a:p>
        </p:txBody>
      </p:sp>
      <p:pic>
        <p:nvPicPr>
          <p:cNvPr id="5" name="Picture 4" descr="RT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577" y="6060391"/>
            <a:ext cx="730950" cy="498444"/>
          </a:xfrm>
          <a:prstGeom prst="rect">
            <a:avLst/>
          </a:prstGeom>
          <a:ln>
            <a:solidFill>
              <a:schemeClr val="bg2"/>
            </a:solidFill>
          </a:ln>
        </p:spPr>
      </p:pic>
    </p:spTree>
    <p:extLst>
      <p:ext uri="{BB962C8B-B14F-4D97-AF65-F5344CB8AC3E}">
        <p14:creationId xmlns:p14="http://schemas.microsoft.com/office/powerpoint/2010/main" val="1678456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latin typeface="Calibri"/>
                <a:cs typeface="Calibri"/>
              </a:rPr>
              <a:t>In their own words:</a:t>
            </a:r>
            <a:br>
              <a:rPr lang="en-US" sz="4400" dirty="0" smtClean="0">
                <a:latin typeface="Calibri"/>
                <a:cs typeface="Calibri"/>
              </a:rPr>
            </a:br>
            <a:r>
              <a:rPr lang="en-US" sz="4400" dirty="0" smtClean="0">
                <a:latin typeface="Calibri"/>
                <a:cs typeface="Calibri"/>
              </a:rPr>
              <a:t>Ted</a:t>
            </a:r>
            <a:endParaRPr lang="en-US" sz="4400" dirty="0">
              <a:latin typeface="Calibri"/>
              <a:cs typeface="Calibri"/>
            </a:endParaRPr>
          </a:p>
        </p:txBody>
      </p:sp>
      <p:pic>
        <p:nvPicPr>
          <p:cNvPr id="5" name="Content Placeholder 4" descr="Ted 1.jpg"/>
          <p:cNvPicPr>
            <a:picLocks noGrp="1" noChangeAspect="1"/>
          </p:cNvPicPr>
          <p:nvPr>
            <p:ph idx="1"/>
          </p:nvPr>
        </p:nvPicPr>
        <p:blipFill>
          <a:blip r:embed="rId2">
            <a:extLst>
              <a:ext uri="{28A0092B-C50C-407E-A947-70E740481C1C}">
                <a14:useLocalDpi xmlns:a14="http://schemas.microsoft.com/office/drawing/2010/main" val="0"/>
              </a:ext>
            </a:extLst>
          </a:blip>
          <a:srcRect t="6573" b="6573"/>
          <a:stretch>
            <a:fillRect/>
          </a:stretch>
        </p:blipFill>
        <p:spPr>
          <a:xfrm>
            <a:off x="0" y="1385887"/>
            <a:ext cx="9144000" cy="5354081"/>
          </a:xfrm>
        </p:spPr>
      </p:pic>
    </p:spTree>
    <p:extLst>
      <p:ext uri="{BB962C8B-B14F-4D97-AF65-F5344CB8AC3E}">
        <p14:creationId xmlns:p14="http://schemas.microsoft.com/office/powerpoint/2010/main" val="41781034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In their own words</a:t>
            </a:r>
            <a:endParaRPr lang="en-US" dirty="0">
              <a:latin typeface="Calibri"/>
              <a:cs typeface="Calibri"/>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97771"/>
            <a:ext cx="9144000" cy="5160798"/>
          </a:xfrm>
        </p:spPr>
      </p:pic>
    </p:spTree>
    <p:extLst>
      <p:ext uri="{BB962C8B-B14F-4D97-AF65-F5344CB8AC3E}">
        <p14:creationId xmlns:p14="http://schemas.microsoft.com/office/powerpoint/2010/main" val="330543141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In their own words</a:t>
            </a:r>
            <a:endParaRPr lang="en-US" dirty="0">
              <a:latin typeface="Calibri"/>
              <a:cs typeface="Calibri"/>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30331"/>
            <a:ext cx="9144000" cy="5128238"/>
          </a:xfrm>
        </p:spPr>
      </p:pic>
    </p:spTree>
    <p:extLst>
      <p:ext uri="{BB962C8B-B14F-4D97-AF65-F5344CB8AC3E}">
        <p14:creationId xmlns:p14="http://schemas.microsoft.com/office/powerpoint/2010/main" val="30302773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In their own words</a:t>
            </a:r>
            <a:endParaRPr lang="en-US" dirty="0">
              <a:latin typeface="Calibri"/>
              <a:cs typeface="Calibri"/>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78652"/>
            <a:ext cx="9144000" cy="5145037"/>
          </a:xfrm>
        </p:spPr>
      </p:pic>
    </p:spTree>
    <p:extLst>
      <p:ext uri="{BB962C8B-B14F-4D97-AF65-F5344CB8AC3E}">
        <p14:creationId xmlns:p14="http://schemas.microsoft.com/office/powerpoint/2010/main" val="4969247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In their own words</a:t>
            </a:r>
            <a:endParaRPr lang="en-US" dirty="0">
              <a:latin typeface="Calibri"/>
              <a:cs typeface="Calibri"/>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85887"/>
            <a:ext cx="9144000" cy="5354081"/>
          </a:xfrm>
        </p:spPr>
      </p:pic>
    </p:spTree>
    <p:extLst>
      <p:ext uri="{BB962C8B-B14F-4D97-AF65-F5344CB8AC3E}">
        <p14:creationId xmlns:p14="http://schemas.microsoft.com/office/powerpoint/2010/main" val="1533148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876" y="15875"/>
            <a:ext cx="8651874" cy="1350746"/>
          </a:xfrm>
        </p:spPr>
        <p:txBody>
          <a:bodyPr>
            <a:normAutofit/>
          </a:bodyPr>
          <a:lstStyle/>
          <a:p>
            <a:r>
              <a:rPr lang="is-IS" sz="4000" b="1" dirty="0">
                <a:latin typeface="Calibri"/>
                <a:cs typeface="Calibri"/>
              </a:rPr>
              <a:t>How Do We Help the LGBT Struggler?  </a:t>
            </a:r>
            <a:r>
              <a:rPr lang="is-IS" sz="3600" dirty="0"/>
              <a:t> </a:t>
            </a:r>
            <a:endParaRPr lang="en-US" sz="3600" dirty="0">
              <a:latin typeface="Calibri"/>
              <a:cs typeface="Calibri"/>
            </a:endParaRPr>
          </a:p>
        </p:txBody>
      </p:sp>
      <p:sp>
        <p:nvSpPr>
          <p:cNvPr id="5" name="TextBox 4"/>
          <p:cNvSpPr txBox="1"/>
          <p:nvPr/>
        </p:nvSpPr>
        <p:spPr>
          <a:xfrm>
            <a:off x="269876" y="1366621"/>
            <a:ext cx="7937499" cy="1015663"/>
          </a:xfrm>
          <a:prstGeom prst="rect">
            <a:avLst/>
          </a:prstGeom>
          <a:noFill/>
        </p:spPr>
        <p:txBody>
          <a:bodyPr wrap="square" rtlCol="0">
            <a:spAutoFit/>
          </a:bodyPr>
          <a:lstStyle/>
          <a:p>
            <a:r>
              <a:rPr lang="en-US" sz="3200" b="1" dirty="0">
                <a:latin typeface="Arial"/>
                <a:cs typeface="Arial"/>
              </a:rPr>
              <a:t>You’re going </a:t>
            </a:r>
            <a:r>
              <a:rPr lang="en-US" sz="3200" b="1" dirty="0" smtClean="0">
                <a:latin typeface="Arial"/>
                <a:cs typeface="Arial"/>
              </a:rPr>
              <a:t>to…</a:t>
            </a:r>
            <a:endParaRPr lang="en-US" sz="3200" b="1" dirty="0">
              <a:latin typeface="Arial"/>
              <a:cs typeface="Arial"/>
            </a:endParaRPr>
          </a:p>
          <a:p>
            <a:endParaRPr lang="en-US" sz="2800" dirty="0">
              <a:latin typeface="Arial"/>
              <a:cs typeface="Arial"/>
            </a:endParaRPr>
          </a:p>
        </p:txBody>
      </p:sp>
      <p:sp>
        <p:nvSpPr>
          <p:cNvPr id="6" name="TextBox 5"/>
          <p:cNvSpPr txBox="1"/>
          <p:nvPr/>
        </p:nvSpPr>
        <p:spPr>
          <a:xfrm>
            <a:off x="454026" y="2573241"/>
            <a:ext cx="8651874" cy="954107"/>
          </a:xfrm>
          <a:prstGeom prst="rect">
            <a:avLst/>
          </a:prstGeom>
          <a:noFill/>
        </p:spPr>
        <p:txBody>
          <a:bodyPr wrap="square" rtlCol="0">
            <a:spAutoFit/>
          </a:bodyPr>
          <a:lstStyle/>
          <a:p>
            <a:r>
              <a:rPr lang="en-US" sz="2800" dirty="0" smtClean="0">
                <a:latin typeface="Arial"/>
                <a:cs typeface="Arial"/>
              </a:rPr>
              <a:t>…Demonstrate </a:t>
            </a:r>
            <a:r>
              <a:rPr lang="en-US" sz="2800" dirty="0">
                <a:latin typeface="Arial"/>
                <a:cs typeface="Arial"/>
              </a:rPr>
              <a:t>compassion.</a:t>
            </a:r>
          </a:p>
          <a:p>
            <a:endParaRPr lang="en-US" sz="2800" dirty="0">
              <a:latin typeface="Arial"/>
              <a:cs typeface="Arial"/>
            </a:endParaRPr>
          </a:p>
        </p:txBody>
      </p:sp>
      <p:sp>
        <p:nvSpPr>
          <p:cNvPr id="7" name="TextBox 6"/>
          <p:cNvSpPr txBox="1"/>
          <p:nvPr/>
        </p:nvSpPr>
        <p:spPr>
          <a:xfrm>
            <a:off x="454026" y="3185391"/>
            <a:ext cx="8651874" cy="523220"/>
          </a:xfrm>
          <a:prstGeom prst="rect">
            <a:avLst/>
          </a:prstGeom>
          <a:noFill/>
        </p:spPr>
        <p:txBody>
          <a:bodyPr wrap="square" rtlCol="0">
            <a:spAutoFit/>
          </a:bodyPr>
          <a:lstStyle/>
          <a:p>
            <a:r>
              <a:rPr lang="en-US" sz="2800" dirty="0" smtClean="0">
                <a:latin typeface="Arial"/>
                <a:cs typeface="Arial"/>
              </a:rPr>
              <a:t>…Learn </a:t>
            </a:r>
            <a:r>
              <a:rPr lang="en-US" sz="2800" dirty="0">
                <a:latin typeface="Arial"/>
                <a:cs typeface="Arial"/>
              </a:rPr>
              <a:t>how </a:t>
            </a:r>
            <a:r>
              <a:rPr lang="en-US" sz="2800" dirty="0" smtClean="0">
                <a:latin typeface="Arial"/>
                <a:cs typeface="Arial"/>
              </a:rPr>
              <a:t>shame creates </a:t>
            </a:r>
            <a:r>
              <a:rPr lang="en-US" sz="2800" dirty="0">
                <a:latin typeface="Arial"/>
                <a:cs typeface="Arial"/>
              </a:rPr>
              <a:t>homosexual </a:t>
            </a:r>
            <a:r>
              <a:rPr lang="en-US" sz="2800" dirty="0" smtClean="0">
                <a:latin typeface="Arial"/>
                <a:cs typeface="Arial"/>
              </a:rPr>
              <a:t>feelings.</a:t>
            </a:r>
            <a:endParaRPr lang="en-US" sz="2800" dirty="0">
              <a:latin typeface="Arial"/>
              <a:cs typeface="Arial"/>
            </a:endParaRPr>
          </a:p>
        </p:txBody>
      </p:sp>
      <p:sp>
        <p:nvSpPr>
          <p:cNvPr id="8" name="TextBox 7"/>
          <p:cNvSpPr txBox="1"/>
          <p:nvPr/>
        </p:nvSpPr>
        <p:spPr>
          <a:xfrm>
            <a:off x="454026" y="3770167"/>
            <a:ext cx="8651874" cy="523220"/>
          </a:xfrm>
          <a:prstGeom prst="rect">
            <a:avLst/>
          </a:prstGeom>
          <a:noFill/>
        </p:spPr>
        <p:txBody>
          <a:bodyPr wrap="square" rtlCol="0">
            <a:spAutoFit/>
          </a:bodyPr>
          <a:lstStyle/>
          <a:p>
            <a:r>
              <a:rPr lang="en-US" sz="2800" dirty="0" smtClean="0">
                <a:latin typeface="Arial"/>
                <a:cs typeface="Arial"/>
              </a:rPr>
              <a:t>…Educate church members </a:t>
            </a:r>
            <a:r>
              <a:rPr lang="en-US" sz="2800" dirty="0">
                <a:latin typeface="Arial"/>
                <a:cs typeface="Arial"/>
              </a:rPr>
              <a:t>and </a:t>
            </a:r>
            <a:r>
              <a:rPr lang="en-US" sz="2800" dirty="0" smtClean="0">
                <a:latin typeface="Arial"/>
                <a:cs typeface="Arial"/>
              </a:rPr>
              <a:t>your family.</a:t>
            </a:r>
            <a:endParaRPr lang="en-US" sz="2800" dirty="0">
              <a:latin typeface="Arial"/>
              <a:cs typeface="Arial"/>
            </a:endParaRPr>
          </a:p>
        </p:txBody>
      </p:sp>
      <p:sp>
        <p:nvSpPr>
          <p:cNvPr id="9" name="TextBox 8"/>
          <p:cNvSpPr txBox="1"/>
          <p:nvPr/>
        </p:nvSpPr>
        <p:spPr>
          <a:xfrm>
            <a:off x="454026" y="4354943"/>
            <a:ext cx="8651874" cy="523220"/>
          </a:xfrm>
          <a:prstGeom prst="rect">
            <a:avLst/>
          </a:prstGeom>
          <a:noFill/>
        </p:spPr>
        <p:txBody>
          <a:bodyPr wrap="square" rtlCol="0">
            <a:spAutoFit/>
          </a:bodyPr>
          <a:lstStyle/>
          <a:p>
            <a:r>
              <a:rPr lang="en-US" sz="2800" dirty="0" smtClean="0">
                <a:latin typeface="Arial"/>
                <a:cs typeface="Arial"/>
              </a:rPr>
              <a:t>…Offer </a:t>
            </a:r>
            <a:r>
              <a:rPr lang="en-US" sz="2800" dirty="0">
                <a:latin typeface="Arial"/>
                <a:cs typeface="Arial"/>
              </a:rPr>
              <a:t>need </a:t>
            </a:r>
            <a:r>
              <a:rPr lang="en-US" sz="2800" dirty="0" smtClean="0">
                <a:latin typeface="Arial"/>
                <a:cs typeface="Arial"/>
              </a:rPr>
              <a:t>fulfillment to the needy.</a:t>
            </a:r>
            <a:endParaRPr lang="en-US" sz="2800" dirty="0">
              <a:latin typeface="Arial"/>
              <a:cs typeface="Arial"/>
            </a:endParaRPr>
          </a:p>
        </p:txBody>
      </p:sp>
      <p:sp>
        <p:nvSpPr>
          <p:cNvPr id="10" name="TextBox 9"/>
          <p:cNvSpPr txBox="1"/>
          <p:nvPr/>
        </p:nvSpPr>
        <p:spPr>
          <a:xfrm>
            <a:off x="454026" y="4956370"/>
            <a:ext cx="8651874" cy="954107"/>
          </a:xfrm>
          <a:prstGeom prst="rect">
            <a:avLst/>
          </a:prstGeom>
          <a:noFill/>
        </p:spPr>
        <p:txBody>
          <a:bodyPr wrap="square" rtlCol="0">
            <a:spAutoFit/>
          </a:bodyPr>
          <a:lstStyle/>
          <a:p>
            <a:r>
              <a:rPr lang="en-US" sz="2800" dirty="0" smtClean="0">
                <a:latin typeface="Arial"/>
                <a:cs typeface="Arial"/>
              </a:rPr>
              <a:t>…Get </a:t>
            </a:r>
            <a:r>
              <a:rPr lang="en-US" sz="2800" dirty="0">
                <a:latin typeface="Arial"/>
                <a:cs typeface="Arial"/>
              </a:rPr>
              <a:t>them help, therapy, groups, etc.</a:t>
            </a:r>
          </a:p>
          <a:p>
            <a:endParaRPr lang="en-US" sz="2800" dirty="0">
              <a:latin typeface="Arial"/>
              <a:cs typeface="Arial"/>
            </a:endParaRPr>
          </a:p>
        </p:txBody>
      </p:sp>
      <p:sp>
        <p:nvSpPr>
          <p:cNvPr id="11" name="TextBox 10"/>
          <p:cNvSpPr txBox="1"/>
          <p:nvPr/>
        </p:nvSpPr>
        <p:spPr>
          <a:xfrm>
            <a:off x="454026" y="5615366"/>
            <a:ext cx="8651874" cy="954107"/>
          </a:xfrm>
          <a:prstGeom prst="rect">
            <a:avLst/>
          </a:prstGeom>
          <a:noFill/>
        </p:spPr>
        <p:txBody>
          <a:bodyPr wrap="square" rtlCol="0">
            <a:spAutoFit/>
          </a:bodyPr>
          <a:lstStyle/>
          <a:p>
            <a:r>
              <a:rPr lang="en-US" sz="2800" dirty="0" smtClean="0">
                <a:latin typeface="Arial"/>
                <a:cs typeface="Arial"/>
              </a:rPr>
              <a:t>…Be </a:t>
            </a:r>
            <a:r>
              <a:rPr lang="en-US" sz="2800" dirty="0">
                <a:latin typeface="Arial"/>
                <a:cs typeface="Arial"/>
              </a:rPr>
              <a:t>a part of their </a:t>
            </a:r>
            <a:r>
              <a:rPr lang="en-US" sz="2800" dirty="0" smtClean="0">
                <a:latin typeface="Arial"/>
                <a:cs typeface="Arial"/>
              </a:rPr>
              <a:t>lives…mentorship</a:t>
            </a:r>
            <a:endParaRPr lang="en-US" sz="2800" dirty="0">
              <a:latin typeface="Arial"/>
              <a:cs typeface="Arial"/>
            </a:endParaRPr>
          </a:p>
          <a:p>
            <a:endParaRPr lang="en-US" sz="2800" dirty="0">
              <a:latin typeface="Arial"/>
              <a:cs typeface="Arial"/>
            </a:endParaRPr>
          </a:p>
        </p:txBody>
      </p:sp>
      <p:sp>
        <p:nvSpPr>
          <p:cNvPr id="12" name="TextBox 11"/>
          <p:cNvSpPr txBox="1"/>
          <p:nvPr/>
        </p:nvSpPr>
        <p:spPr>
          <a:xfrm>
            <a:off x="127000" y="6092419"/>
            <a:ext cx="8794750" cy="954107"/>
          </a:xfrm>
          <a:prstGeom prst="rect">
            <a:avLst/>
          </a:prstGeom>
          <a:noFill/>
        </p:spPr>
        <p:txBody>
          <a:bodyPr wrap="square" rtlCol="0">
            <a:spAutoFit/>
          </a:bodyPr>
          <a:lstStyle/>
          <a:p>
            <a:r>
              <a:rPr lang="en-US" sz="3800" dirty="0" smtClean="0">
                <a:latin typeface="Arial"/>
                <a:cs typeface="Arial"/>
              </a:rPr>
              <a:t> If </a:t>
            </a:r>
            <a:r>
              <a:rPr lang="en-US" sz="3800" dirty="0">
                <a:latin typeface="Arial"/>
                <a:cs typeface="Arial"/>
              </a:rPr>
              <a:t>you don’t, other men &amp;</a:t>
            </a:r>
            <a:r>
              <a:rPr lang="en-US" sz="3800" dirty="0" smtClean="0">
                <a:latin typeface="Arial"/>
                <a:cs typeface="Arial"/>
              </a:rPr>
              <a:t> </a:t>
            </a:r>
            <a:r>
              <a:rPr lang="en-US" sz="3800" dirty="0">
                <a:latin typeface="Arial"/>
                <a:cs typeface="Arial"/>
              </a:rPr>
              <a:t>women WILL.</a:t>
            </a:r>
          </a:p>
          <a:p>
            <a:endParaRPr lang="en-US" dirty="0">
              <a:latin typeface="Arial"/>
              <a:cs typeface="Arial"/>
            </a:endParaRPr>
          </a:p>
        </p:txBody>
      </p:sp>
      <p:sp>
        <p:nvSpPr>
          <p:cNvPr id="14" name="TextBox 13"/>
          <p:cNvSpPr txBox="1"/>
          <p:nvPr/>
        </p:nvSpPr>
        <p:spPr>
          <a:xfrm>
            <a:off x="454026" y="2016355"/>
            <a:ext cx="7937499" cy="954107"/>
          </a:xfrm>
          <a:prstGeom prst="rect">
            <a:avLst/>
          </a:prstGeom>
          <a:noFill/>
        </p:spPr>
        <p:txBody>
          <a:bodyPr wrap="square" rtlCol="0">
            <a:spAutoFit/>
          </a:bodyPr>
          <a:lstStyle/>
          <a:p>
            <a:r>
              <a:rPr lang="en-US" sz="2800" dirty="0" smtClean="0">
                <a:latin typeface="Arial"/>
                <a:cs typeface="Arial"/>
              </a:rPr>
              <a:t>…Have </a:t>
            </a:r>
            <a:r>
              <a:rPr lang="en-US" sz="2800" dirty="0">
                <a:latin typeface="Arial"/>
                <a:cs typeface="Arial"/>
              </a:rPr>
              <a:t>to talk about </a:t>
            </a:r>
            <a:r>
              <a:rPr lang="en-US" sz="2800" dirty="0" smtClean="0">
                <a:latin typeface="Arial"/>
                <a:cs typeface="Arial"/>
              </a:rPr>
              <a:t>it</a:t>
            </a:r>
            <a:r>
              <a:rPr lang="mr-IN" sz="2800" dirty="0" smtClean="0">
                <a:latin typeface="Arial"/>
                <a:cs typeface="Arial"/>
              </a:rPr>
              <a:t>…</a:t>
            </a:r>
            <a:r>
              <a:rPr lang="en-US" sz="2800" dirty="0" smtClean="0">
                <a:latin typeface="Arial"/>
                <a:cs typeface="Arial"/>
              </a:rPr>
              <a:t>Reality, scripture, love.</a:t>
            </a:r>
            <a:endParaRPr lang="en-US" sz="2800" dirty="0">
              <a:latin typeface="Arial"/>
              <a:cs typeface="Arial"/>
            </a:endParaRPr>
          </a:p>
          <a:p>
            <a:endParaRPr lang="en-US" sz="2800" dirty="0">
              <a:latin typeface="Arial"/>
              <a:cs typeface="Arial"/>
            </a:endParaRPr>
          </a:p>
        </p:txBody>
      </p:sp>
    </p:spTree>
    <p:extLst>
      <p:ext uri="{BB962C8B-B14F-4D97-AF65-F5344CB8AC3E}">
        <p14:creationId xmlns:p14="http://schemas.microsoft.com/office/powerpoint/2010/main" val="343610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1" presetClass="entr" presetSubtype="0" fill="hold" grpId="0" nodeType="clickEffect">
                                  <p:stCondLst>
                                    <p:cond delay="0"/>
                                  </p:stCondLst>
                                  <p:iterate type="lt">
                                    <p:tmPct val="10000"/>
                                  </p:iterate>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12"/>
                                        </p:tgtEl>
                                        <p:attrNameLst>
                                          <p:attrName>ppt_y</p:attrName>
                                        </p:attrNameLst>
                                      </p:cBhvr>
                                      <p:tavLst>
                                        <p:tav tm="0">
                                          <p:val>
                                            <p:strVal val="#ppt_y"/>
                                          </p:val>
                                        </p:tav>
                                        <p:tav tm="100000">
                                          <p:val>
                                            <p:strVal val="#ppt_y"/>
                                          </p:val>
                                        </p:tav>
                                      </p:tavLst>
                                    </p:anim>
                                    <p:anim calcmode="lin" valueType="num">
                                      <p:cBhvr>
                                        <p:cTn id="58"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82" y="380442"/>
            <a:ext cx="8853713" cy="762558"/>
          </a:xfrm>
        </p:spPr>
        <p:txBody>
          <a:bodyPr>
            <a:noAutofit/>
          </a:bodyPr>
          <a:lstStyle/>
          <a:p>
            <a:pPr>
              <a:defRPr/>
            </a:pPr>
            <a:r>
              <a:rPr lang="en-US" sz="3200" b="1" dirty="0" smtClean="0">
                <a:latin typeface="Calibri"/>
                <a:cs typeface="Calibri"/>
              </a:rPr>
              <a:t>         Understanding the Root Causes of    </a:t>
            </a:r>
            <a:br>
              <a:rPr lang="en-US" sz="3200" b="1" dirty="0" smtClean="0">
                <a:latin typeface="Calibri"/>
                <a:cs typeface="Calibri"/>
              </a:rPr>
            </a:br>
            <a:r>
              <a:rPr lang="en-US" sz="3200" b="1" dirty="0">
                <a:latin typeface="Calibri"/>
                <a:cs typeface="Calibri"/>
              </a:rPr>
              <a:t> </a:t>
            </a:r>
            <a:r>
              <a:rPr lang="en-US" sz="3200" b="1" dirty="0" smtClean="0">
                <a:latin typeface="Calibri"/>
                <a:cs typeface="Calibri"/>
              </a:rPr>
              <a:t>     Homosexuality</a:t>
            </a:r>
            <a:endParaRPr lang="en-US" sz="3200" b="1" dirty="0">
              <a:latin typeface="Calibri"/>
              <a:cs typeface="Calibri"/>
            </a:endParaRPr>
          </a:p>
        </p:txBody>
      </p:sp>
      <p:graphicFrame>
        <p:nvGraphicFramePr>
          <p:cNvPr id="4" name="Content Placeholder 3"/>
          <p:cNvGraphicFramePr>
            <a:graphicFrameLocks noGrp="1"/>
          </p:cNvGraphicFramePr>
          <p:nvPr>
            <p:ph idx="1"/>
          </p:nvPr>
        </p:nvGraphicFramePr>
        <p:xfrm>
          <a:off x="457200" y="1774825"/>
          <a:ext cx="2743200" cy="4625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3765663828"/>
              </p:ext>
            </p:extLst>
          </p:nvPr>
        </p:nvGraphicFramePr>
        <p:xfrm>
          <a:off x="2876768" y="1848326"/>
          <a:ext cx="2819400" cy="4521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p:cNvGraphicFramePr/>
          <p:nvPr/>
        </p:nvGraphicFramePr>
        <p:xfrm>
          <a:off x="3581400" y="2133600"/>
          <a:ext cx="3124200" cy="4064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3" name="Group 6"/>
          <p:cNvGrpSpPr>
            <a:grpSpLocks/>
          </p:cNvGrpSpPr>
          <p:nvPr/>
        </p:nvGrpSpPr>
        <p:grpSpPr bwMode="auto">
          <a:xfrm>
            <a:off x="3810000" y="2133600"/>
            <a:ext cx="3121025" cy="4064000"/>
            <a:chOff x="3051" y="0"/>
            <a:chExt cx="3121150" cy="4064000"/>
          </a:xfrm>
        </p:grpSpPr>
        <p:sp>
          <p:nvSpPr>
            <p:cNvPr id="8" name="Flowchart: Manual Operation 7"/>
            <p:cNvSpPr/>
            <p:nvPr/>
          </p:nvSpPr>
          <p:spPr>
            <a:xfrm rot="16200000">
              <a:off x="-468373" y="471425"/>
              <a:ext cx="4064000" cy="3121150"/>
            </a:xfrm>
            <a:prstGeom prst="flowChartManualOperation">
              <a:avLst/>
            </a:prstGeom>
            <a:solidFill>
              <a:srgbClr val="605DA3">
                <a:alpha val="7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defRPr/>
              </a:pPr>
              <a:endParaRPr lang="en-US" dirty="0"/>
            </a:p>
          </p:txBody>
        </p:sp>
        <p:sp>
          <p:nvSpPr>
            <p:cNvPr id="9" name="Flowchart: Manual Operation 4"/>
            <p:cNvSpPr/>
            <p:nvPr/>
          </p:nvSpPr>
          <p:spPr>
            <a:xfrm rot="21600000">
              <a:off x="3051" y="812800"/>
              <a:ext cx="3121150" cy="2438400"/>
            </a:xfrm>
            <a:prstGeom prst="rect">
              <a:avLst/>
            </a:prstGeom>
          </p:spPr>
          <p:style>
            <a:lnRef idx="0">
              <a:scrgbClr r="0" g="0" b="0"/>
            </a:lnRef>
            <a:fillRef idx="0">
              <a:scrgbClr r="0" g="0" b="0"/>
            </a:fillRef>
            <a:effectRef idx="0">
              <a:scrgbClr r="0" g="0" b="0"/>
            </a:effectRef>
            <a:fontRef idx="minor">
              <a:schemeClr val="lt1"/>
            </a:fontRef>
          </p:style>
          <p:txBody>
            <a:bodyPr lIns="152400" tIns="0" rIns="152400" bIns="0" anchor="ctr"/>
            <a:lstStyle/>
            <a:p>
              <a:pPr algn="ctr" defTabSz="1066800">
                <a:lnSpc>
                  <a:spcPct val="90000"/>
                </a:lnSpc>
                <a:spcAft>
                  <a:spcPct val="35000"/>
                </a:spcAft>
              </a:pPr>
              <a:endParaRPr lang="en-US" sz="2400" dirty="0">
                <a:solidFill>
                  <a:srgbClr val="FFFFFF"/>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r>
                <a:rPr lang="en-US" sz="2400" b="1" dirty="0">
                  <a:solidFill>
                    <a:srgbClr val="FFC000"/>
                  </a:solidFill>
                  <a:latin typeface="Corbel" charset="0"/>
                  <a:ea typeface="ＭＳ Ｐゴシック" charset="0"/>
                  <a:cs typeface="Arial" charset="0"/>
                </a:rPr>
                <a:t>Shame-based St.</a:t>
              </a:r>
              <a:r>
                <a:rPr lang="ja-JP" altLang="en-US" sz="2400" b="1">
                  <a:solidFill>
                    <a:srgbClr val="FFC000"/>
                  </a:solidFill>
                  <a:latin typeface="Corbel" charset="0"/>
                  <a:ea typeface="ＭＳ Ｐゴシック" charset="0"/>
                  <a:cs typeface="Arial" charset="0"/>
                </a:rPr>
                <a:t>’</a:t>
              </a:r>
              <a:r>
                <a:rPr lang="en-US" sz="2400" b="1" dirty="0">
                  <a:solidFill>
                    <a:srgbClr val="FFC000"/>
                  </a:solidFill>
                  <a:latin typeface="Corbel" charset="0"/>
                  <a:ea typeface="ＭＳ Ｐゴシック" charset="0"/>
                  <a:cs typeface="Arial" charset="0"/>
                </a:rPr>
                <a:t>s</a:t>
              </a: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800" dirty="0">
                <a:solidFill>
                  <a:srgbClr val="FFFFFF"/>
                </a:solidFill>
                <a:latin typeface="Corbel" charset="0"/>
                <a:ea typeface="ＭＳ Ｐゴシック" charset="0"/>
                <a:cs typeface="Arial" charset="0"/>
              </a:endParaRPr>
            </a:p>
          </p:txBody>
        </p:sp>
      </p:grpSp>
      <p:grpSp>
        <p:nvGrpSpPr>
          <p:cNvPr id="7" name="Group 9"/>
          <p:cNvGrpSpPr>
            <a:grpSpLocks/>
          </p:cNvGrpSpPr>
          <p:nvPr/>
        </p:nvGrpSpPr>
        <p:grpSpPr bwMode="auto">
          <a:xfrm>
            <a:off x="3962400" y="2133600"/>
            <a:ext cx="3200400" cy="4064000"/>
            <a:chOff x="-76199" y="0"/>
            <a:chExt cx="3200399" cy="4064000"/>
          </a:xfrm>
        </p:grpSpPr>
        <p:sp>
          <p:nvSpPr>
            <p:cNvPr id="11" name="Flowchart: Manual Operation 10"/>
            <p:cNvSpPr/>
            <p:nvPr/>
          </p:nvSpPr>
          <p:spPr>
            <a:xfrm rot="16200000">
              <a:off x="-468312" y="471487"/>
              <a:ext cx="4064000" cy="3121024"/>
            </a:xfrm>
            <a:prstGeom prst="flowChartManualOperation">
              <a:avLst/>
            </a:prstGeom>
            <a:solidFill>
              <a:srgbClr val="605DA3">
                <a:alpha val="7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defRPr/>
              </a:pPr>
              <a:endParaRPr lang="en-US" dirty="0"/>
            </a:p>
          </p:txBody>
        </p:sp>
        <p:sp>
          <p:nvSpPr>
            <p:cNvPr id="12" name="Flowchart: Manual Operation 4"/>
            <p:cNvSpPr/>
            <p:nvPr/>
          </p:nvSpPr>
          <p:spPr>
            <a:xfrm>
              <a:off x="-76199" y="812800"/>
              <a:ext cx="3121024" cy="2438400"/>
            </a:xfrm>
            <a:prstGeom prst="rect">
              <a:avLst/>
            </a:prstGeom>
          </p:spPr>
          <p:style>
            <a:lnRef idx="0">
              <a:scrgbClr r="0" g="0" b="0"/>
            </a:lnRef>
            <a:fillRef idx="0">
              <a:scrgbClr r="0" g="0" b="0"/>
            </a:fillRef>
            <a:effectRef idx="0">
              <a:scrgbClr r="0" g="0" b="0"/>
            </a:effectRef>
            <a:fontRef idx="minor">
              <a:schemeClr val="lt1"/>
            </a:fontRef>
          </p:style>
          <p:txBody>
            <a:bodyPr lIns="152400" tIns="0" rIns="152400" bIns="0" spcCol="1270" anchor="ctr"/>
            <a:lstStyle/>
            <a:p>
              <a:pPr algn="ctr" defTabSz="1066800">
                <a:lnSpc>
                  <a:spcPct val="90000"/>
                </a:lnSpc>
                <a:spcAft>
                  <a:spcPct val="35000"/>
                </a:spcAft>
                <a:defRPr/>
              </a:pPr>
              <a:endParaRPr lang="en-US" sz="2400" dirty="0"/>
            </a:p>
            <a:p>
              <a:pPr algn="ctr" defTabSz="1066800">
                <a:lnSpc>
                  <a:spcPct val="90000"/>
                </a:lnSpc>
                <a:spcAft>
                  <a:spcPct val="35000"/>
                </a:spcAft>
                <a:defRPr/>
              </a:pPr>
              <a:endParaRPr lang="en-US" sz="2400" b="1" dirty="0">
                <a:solidFill>
                  <a:srgbClr val="FFC000"/>
                </a:solidFill>
              </a:endParaRPr>
            </a:p>
            <a:p>
              <a:pPr algn="ctr" defTabSz="1066800">
                <a:lnSpc>
                  <a:spcPct val="90000"/>
                </a:lnSpc>
                <a:spcAft>
                  <a:spcPct val="35000"/>
                </a:spcAft>
                <a:defRPr/>
              </a:pPr>
              <a:endParaRPr lang="en-US" sz="2400" b="1" dirty="0">
                <a:solidFill>
                  <a:srgbClr val="FFC000"/>
                </a:solidFill>
              </a:endParaRPr>
            </a:p>
            <a:p>
              <a:pPr algn="ctr" defTabSz="1066800">
                <a:lnSpc>
                  <a:spcPct val="90000"/>
                </a:lnSpc>
                <a:spcAft>
                  <a:spcPct val="35000"/>
                </a:spcAft>
                <a:defRPr/>
              </a:pPr>
              <a:endParaRPr lang="en-US" sz="2400" b="1" dirty="0">
                <a:solidFill>
                  <a:srgbClr val="FFC000"/>
                </a:solidFill>
              </a:endParaRPr>
            </a:p>
            <a:p>
              <a:pPr algn="ctr" defTabSz="1066800">
                <a:lnSpc>
                  <a:spcPct val="90000"/>
                </a:lnSpc>
                <a:spcAft>
                  <a:spcPct val="35000"/>
                </a:spcAft>
                <a:defRPr/>
              </a:pPr>
              <a:r>
                <a:rPr lang="en-US" sz="2400" b="1" dirty="0">
                  <a:solidFill>
                    <a:srgbClr val="FFC000"/>
                  </a:solidFill>
                </a:rPr>
                <a:t>Def. Detachment</a:t>
              </a:r>
            </a:p>
            <a:p>
              <a:pPr algn="ctr" defTabSz="1066800">
                <a:lnSpc>
                  <a:spcPct val="90000"/>
                </a:lnSpc>
                <a:spcAft>
                  <a:spcPct val="35000"/>
                </a:spcAft>
                <a:defRPr/>
              </a:pPr>
              <a:endParaRPr lang="en-US" sz="2400" b="1" dirty="0">
                <a:solidFill>
                  <a:srgbClr val="FFC000"/>
                </a:solidFill>
              </a:endParaRPr>
            </a:p>
            <a:p>
              <a:pPr algn="ctr" defTabSz="1066800">
                <a:lnSpc>
                  <a:spcPct val="90000"/>
                </a:lnSpc>
                <a:spcAft>
                  <a:spcPct val="35000"/>
                </a:spcAft>
                <a:defRPr/>
              </a:pPr>
              <a:endParaRPr lang="en-US" sz="2400" b="1" dirty="0">
                <a:solidFill>
                  <a:srgbClr val="FFC000"/>
                </a:solidFill>
              </a:endParaRPr>
            </a:p>
            <a:p>
              <a:pPr algn="ctr" defTabSz="1066800">
                <a:lnSpc>
                  <a:spcPct val="90000"/>
                </a:lnSpc>
                <a:spcAft>
                  <a:spcPct val="35000"/>
                </a:spcAft>
                <a:defRPr/>
              </a:pPr>
              <a:endParaRPr lang="en-US" sz="2800" dirty="0"/>
            </a:p>
          </p:txBody>
        </p:sp>
      </p:grpSp>
      <p:grpSp>
        <p:nvGrpSpPr>
          <p:cNvPr id="10" name="Group 12"/>
          <p:cNvGrpSpPr>
            <a:grpSpLocks/>
          </p:cNvGrpSpPr>
          <p:nvPr/>
        </p:nvGrpSpPr>
        <p:grpSpPr bwMode="auto">
          <a:xfrm>
            <a:off x="4267200" y="2133600"/>
            <a:ext cx="3121025" cy="4064000"/>
            <a:chOff x="3051" y="0"/>
            <a:chExt cx="3121150" cy="4064000"/>
          </a:xfrm>
        </p:grpSpPr>
        <p:sp>
          <p:nvSpPr>
            <p:cNvPr id="14" name="Flowchart: Manual Operation 13"/>
            <p:cNvSpPr/>
            <p:nvPr/>
          </p:nvSpPr>
          <p:spPr>
            <a:xfrm rot="16200000">
              <a:off x="-468373" y="471425"/>
              <a:ext cx="4064000" cy="3121150"/>
            </a:xfrm>
            <a:prstGeom prst="flowChartManualOperation">
              <a:avLst/>
            </a:prstGeom>
            <a:solidFill>
              <a:srgbClr val="605DA3">
                <a:alpha val="7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defRPr/>
              </a:pPr>
              <a:endParaRPr lang="en-US" dirty="0"/>
            </a:p>
          </p:txBody>
        </p:sp>
        <p:sp>
          <p:nvSpPr>
            <p:cNvPr id="15" name="Flowchart: Manual Operation 4"/>
            <p:cNvSpPr/>
            <p:nvPr/>
          </p:nvSpPr>
          <p:spPr>
            <a:xfrm rot="21600000">
              <a:off x="3051" y="812800"/>
              <a:ext cx="3121150" cy="2438400"/>
            </a:xfrm>
            <a:prstGeom prst="rect">
              <a:avLst/>
            </a:prstGeom>
          </p:spPr>
          <p:style>
            <a:lnRef idx="0">
              <a:scrgbClr r="0" g="0" b="0"/>
            </a:lnRef>
            <a:fillRef idx="0">
              <a:scrgbClr r="0" g="0" b="0"/>
            </a:fillRef>
            <a:effectRef idx="0">
              <a:scrgbClr r="0" g="0" b="0"/>
            </a:effectRef>
            <a:fontRef idx="minor">
              <a:schemeClr val="lt1"/>
            </a:fontRef>
          </p:style>
          <p:txBody>
            <a:bodyPr lIns="152400" tIns="0" rIns="152400" bIns="0" spcCol="1270" anchor="ctr"/>
            <a:lstStyle/>
            <a:p>
              <a:pPr algn="ctr" defTabSz="1066800">
                <a:lnSpc>
                  <a:spcPct val="90000"/>
                </a:lnSpc>
                <a:spcAft>
                  <a:spcPct val="35000"/>
                </a:spcAft>
                <a:defRPr/>
              </a:pPr>
              <a:endParaRPr lang="en-US" sz="2400" dirty="0"/>
            </a:p>
            <a:p>
              <a:pPr algn="ctr" defTabSz="1066800">
                <a:lnSpc>
                  <a:spcPct val="90000"/>
                </a:lnSpc>
                <a:spcAft>
                  <a:spcPct val="35000"/>
                </a:spcAft>
                <a:defRPr/>
              </a:pPr>
              <a:endParaRPr lang="en-US" sz="2400" b="1" dirty="0">
                <a:solidFill>
                  <a:srgbClr val="FFC000"/>
                </a:solidFill>
              </a:endParaRPr>
            </a:p>
            <a:p>
              <a:pPr algn="ctr" defTabSz="1066800">
                <a:lnSpc>
                  <a:spcPct val="90000"/>
                </a:lnSpc>
                <a:spcAft>
                  <a:spcPct val="35000"/>
                </a:spcAft>
                <a:defRPr/>
              </a:pPr>
              <a:endParaRPr lang="en-US" sz="2400" b="1" dirty="0">
                <a:solidFill>
                  <a:srgbClr val="FFC000"/>
                </a:solidFill>
              </a:endParaRPr>
            </a:p>
            <a:p>
              <a:pPr algn="ctr" defTabSz="1066800">
                <a:lnSpc>
                  <a:spcPct val="90000"/>
                </a:lnSpc>
                <a:spcAft>
                  <a:spcPct val="35000"/>
                </a:spcAft>
                <a:defRPr/>
              </a:pPr>
              <a:endParaRPr lang="en-US" sz="2400" b="1" dirty="0">
                <a:solidFill>
                  <a:srgbClr val="FFC000"/>
                </a:solidFill>
              </a:endParaRPr>
            </a:p>
            <a:p>
              <a:pPr algn="ctr" defTabSz="1066800">
                <a:lnSpc>
                  <a:spcPct val="90000"/>
                </a:lnSpc>
                <a:spcAft>
                  <a:spcPct val="35000"/>
                </a:spcAft>
                <a:defRPr/>
              </a:pPr>
              <a:endParaRPr lang="en-US" sz="2400" b="1" dirty="0">
                <a:solidFill>
                  <a:srgbClr val="FFC000"/>
                </a:solidFill>
              </a:endParaRPr>
            </a:p>
            <a:p>
              <a:pPr algn="ctr" defTabSz="1066800">
                <a:lnSpc>
                  <a:spcPct val="90000"/>
                </a:lnSpc>
                <a:spcAft>
                  <a:spcPct val="35000"/>
                </a:spcAft>
                <a:defRPr/>
              </a:pPr>
              <a:r>
                <a:rPr lang="en-US" sz="2400" b="1" dirty="0">
                  <a:solidFill>
                    <a:srgbClr val="FFC000"/>
                  </a:solidFill>
                </a:rPr>
                <a:t>Disowned parts,</a:t>
              </a:r>
            </a:p>
            <a:p>
              <a:pPr algn="ctr" defTabSz="1066800">
                <a:lnSpc>
                  <a:spcPct val="90000"/>
                </a:lnSpc>
                <a:spcAft>
                  <a:spcPct val="35000"/>
                </a:spcAft>
                <a:defRPr/>
              </a:pPr>
              <a:endParaRPr lang="en-US" sz="2400" b="1" dirty="0">
                <a:solidFill>
                  <a:srgbClr val="FFC000"/>
                </a:solidFill>
              </a:endParaRPr>
            </a:p>
            <a:p>
              <a:pPr algn="ctr" defTabSz="1066800">
                <a:lnSpc>
                  <a:spcPct val="90000"/>
                </a:lnSpc>
                <a:spcAft>
                  <a:spcPct val="35000"/>
                </a:spcAft>
                <a:defRPr/>
              </a:pPr>
              <a:endParaRPr lang="en-US" sz="2800" dirty="0"/>
            </a:p>
          </p:txBody>
        </p:sp>
      </p:grpSp>
      <p:grpSp>
        <p:nvGrpSpPr>
          <p:cNvPr id="13" name="Group 15"/>
          <p:cNvGrpSpPr>
            <a:grpSpLocks/>
          </p:cNvGrpSpPr>
          <p:nvPr/>
        </p:nvGrpSpPr>
        <p:grpSpPr bwMode="auto">
          <a:xfrm>
            <a:off x="4495800" y="2133600"/>
            <a:ext cx="3121025" cy="4064000"/>
            <a:chOff x="3051" y="0"/>
            <a:chExt cx="3121150" cy="4064000"/>
          </a:xfrm>
        </p:grpSpPr>
        <p:sp>
          <p:nvSpPr>
            <p:cNvPr id="17" name="Flowchart: Manual Operation 16"/>
            <p:cNvSpPr/>
            <p:nvPr/>
          </p:nvSpPr>
          <p:spPr>
            <a:xfrm rot="16200000">
              <a:off x="-468373" y="471425"/>
              <a:ext cx="4064000" cy="3121150"/>
            </a:xfrm>
            <a:prstGeom prst="flowChartManualOperation">
              <a:avLst/>
            </a:prstGeom>
            <a:solidFill>
              <a:srgbClr val="605DA3">
                <a:alpha val="7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defRPr/>
              </a:pPr>
              <a:endParaRPr lang="en-US" dirty="0"/>
            </a:p>
          </p:txBody>
        </p:sp>
        <p:sp>
          <p:nvSpPr>
            <p:cNvPr id="18" name="Flowchart: Manual Operation 4"/>
            <p:cNvSpPr/>
            <p:nvPr/>
          </p:nvSpPr>
          <p:spPr>
            <a:xfrm rot="21600000">
              <a:off x="3051" y="812800"/>
              <a:ext cx="3121150" cy="2438400"/>
            </a:xfrm>
            <a:prstGeom prst="rect">
              <a:avLst/>
            </a:prstGeom>
          </p:spPr>
          <p:style>
            <a:lnRef idx="0">
              <a:scrgbClr r="0" g="0" b="0"/>
            </a:lnRef>
            <a:fillRef idx="0">
              <a:scrgbClr r="0" g="0" b="0"/>
            </a:fillRef>
            <a:effectRef idx="0">
              <a:scrgbClr r="0" g="0" b="0"/>
            </a:effectRef>
            <a:fontRef idx="minor">
              <a:schemeClr val="lt1"/>
            </a:fontRef>
          </p:style>
          <p:txBody>
            <a:bodyPr lIns="152400" tIns="0" rIns="152400" bIns="0" anchor="ctr"/>
            <a:lstStyle/>
            <a:p>
              <a:pPr algn="ctr" defTabSz="1066800">
                <a:lnSpc>
                  <a:spcPct val="90000"/>
                </a:lnSpc>
                <a:spcAft>
                  <a:spcPct val="35000"/>
                </a:spcAft>
              </a:pPr>
              <a:endParaRPr lang="en-US" sz="2400" dirty="0">
                <a:solidFill>
                  <a:srgbClr val="FFFFFF"/>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r>
                <a:rPr lang="ja-JP" altLang="en-US" sz="2400" b="1" dirty="0">
                  <a:solidFill>
                    <a:srgbClr val="FF0000"/>
                  </a:solidFill>
                  <a:latin typeface="Corbel" charset="0"/>
                  <a:ea typeface="ＭＳ Ｐゴシック" charset="0"/>
                  <a:cs typeface="Arial" charset="0"/>
                </a:rPr>
                <a:t>“</a:t>
              </a:r>
              <a:r>
                <a:rPr lang="en-US" sz="2400" b="1" dirty="0">
                  <a:solidFill>
                    <a:srgbClr val="FF0000"/>
                  </a:solidFill>
                  <a:latin typeface="Corbel" charset="0"/>
                  <a:ea typeface="ＭＳ Ｐゴシック" charset="0"/>
                  <a:cs typeface="Arial" charset="0"/>
                </a:rPr>
                <a:t>Happy</a:t>
              </a:r>
              <a:r>
                <a:rPr lang="ja-JP" altLang="en-US" sz="2400" b="1" dirty="0">
                  <a:solidFill>
                    <a:srgbClr val="FF0000"/>
                  </a:solidFill>
                  <a:latin typeface="Corbel" charset="0"/>
                  <a:ea typeface="ＭＳ Ｐゴシック" charset="0"/>
                  <a:cs typeface="Arial" charset="0"/>
                </a:rPr>
                <a:t>”</a:t>
              </a:r>
              <a:r>
                <a:rPr lang="en-US" sz="2400" b="1" dirty="0">
                  <a:solidFill>
                    <a:srgbClr val="FF0000"/>
                  </a:solidFill>
                  <a:latin typeface="Corbel" charset="0"/>
                  <a:ea typeface="ＭＳ Ｐゴシック" charset="0"/>
                  <a:cs typeface="Arial" charset="0"/>
                </a:rPr>
                <a:t> (False) Self </a:t>
              </a:r>
            </a:p>
            <a:p>
              <a:pPr algn="ctr" defTabSz="1066800">
                <a:lnSpc>
                  <a:spcPct val="90000"/>
                </a:lnSpc>
                <a:spcAft>
                  <a:spcPct val="35000"/>
                </a:spcAft>
              </a:pPr>
              <a:r>
                <a:rPr lang="en-US" sz="2400" b="1" dirty="0">
                  <a:solidFill>
                    <a:srgbClr val="FF0000"/>
                  </a:solidFill>
                  <a:latin typeface="Corbel" charset="0"/>
                  <a:ea typeface="ＭＳ Ｐゴシック" charset="0"/>
                  <a:cs typeface="Arial" charset="0"/>
                </a:rPr>
                <a:t>Resulting SSA</a:t>
              </a: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800" dirty="0">
                <a:solidFill>
                  <a:srgbClr val="FFFFFF"/>
                </a:solidFill>
                <a:latin typeface="Corbel" charset="0"/>
                <a:ea typeface="ＭＳ Ｐゴシック" charset="0"/>
                <a:cs typeface="Arial" charset="0"/>
              </a:endParaRPr>
            </a:p>
          </p:txBody>
        </p:sp>
      </p:grpSp>
      <p:pic>
        <p:nvPicPr>
          <p:cNvPr id="22" name="Picture 21" descr="grown man figure.gif"/>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715000" y="2133600"/>
            <a:ext cx="1793875"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black male stick figure.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715000" y="2121404"/>
            <a:ext cx="18002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ounded Rectangle 30"/>
          <p:cNvSpPr/>
          <p:nvPr/>
        </p:nvSpPr>
        <p:spPr>
          <a:xfrm>
            <a:off x="6428910" y="2971800"/>
            <a:ext cx="2486490" cy="3048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1400" b="1" dirty="0" smtClean="0">
                <a:solidFill>
                  <a:srgbClr val="FFFFFF"/>
                </a:solidFill>
                <a:latin typeface="Arial"/>
                <a:cs typeface="Arial"/>
              </a:rPr>
              <a:t>Shamed Self into A-Self</a:t>
            </a:r>
            <a:endParaRPr lang="en-US" sz="1400" b="1" dirty="0">
              <a:solidFill>
                <a:srgbClr val="FFFFFF"/>
              </a:solidFill>
              <a:latin typeface="Arial"/>
              <a:cs typeface="Arial"/>
            </a:endParaRPr>
          </a:p>
        </p:txBody>
      </p:sp>
      <p:sp>
        <p:nvSpPr>
          <p:cNvPr id="32" name="Rounded Rectangle 31"/>
          <p:cNvSpPr/>
          <p:nvPr/>
        </p:nvSpPr>
        <p:spPr>
          <a:xfrm>
            <a:off x="6428910" y="3352800"/>
            <a:ext cx="2486490" cy="3048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1400" b="1" dirty="0" smtClean="0">
                <a:solidFill>
                  <a:srgbClr val="FFFFFF"/>
                </a:solidFill>
                <a:latin typeface="Arial"/>
                <a:cs typeface="Arial"/>
              </a:rPr>
              <a:t>Healthy Male Self-esteem</a:t>
            </a:r>
            <a:endParaRPr lang="en-US" sz="1400" b="1" dirty="0">
              <a:solidFill>
                <a:srgbClr val="FFFFFF"/>
              </a:solidFill>
              <a:latin typeface="Arial"/>
              <a:cs typeface="Arial"/>
            </a:endParaRPr>
          </a:p>
        </p:txBody>
      </p:sp>
      <p:sp>
        <p:nvSpPr>
          <p:cNvPr id="33" name="Rounded Rectangle 32"/>
          <p:cNvSpPr/>
          <p:nvPr/>
        </p:nvSpPr>
        <p:spPr>
          <a:xfrm>
            <a:off x="6428910" y="3733800"/>
            <a:ext cx="2486490" cy="3048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1400" b="1" dirty="0" smtClean="0">
                <a:solidFill>
                  <a:srgbClr val="FFFFFF"/>
                </a:solidFill>
                <a:latin typeface="Arial"/>
                <a:cs typeface="Arial"/>
              </a:rPr>
              <a:t>Natural Dissipation of H.</a:t>
            </a:r>
            <a:endParaRPr lang="en-US" sz="1400" b="1" dirty="0">
              <a:solidFill>
                <a:srgbClr val="FFFFFF"/>
              </a:solidFill>
              <a:latin typeface="Arial"/>
              <a:cs typeface="Arial"/>
            </a:endParaRPr>
          </a:p>
        </p:txBody>
      </p:sp>
      <p:sp>
        <p:nvSpPr>
          <p:cNvPr id="34" name="Rounded Rectangle 33"/>
          <p:cNvSpPr/>
          <p:nvPr/>
        </p:nvSpPr>
        <p:spPr>
          <a:xfrm>
            <a:off x="6428910" y="4114800"/>
            <a:ext cx="2486490" cy="3048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1500" b="1" dirty="0" smtClean="0">
                <a:solidFill>
                  <a:srgbClr val="FFFFFF"/>
                </a:solidFill>
                <a:latin typeface="Arial"/>
                <a:cs typeface="Arial"/>
              </a:rPr>
              <a:t>Close-knit Male Friends</a:t>
            </a:r>
            <a:endParaRPr lang="en-US" sz="1500" b="1" dirty="0">
              <a:solidFill>
                <a:srgbClr val="FFFFFF"/>
              </a:solidFill>
              <a:latin typeface="Arial"/>
              <a:cs typeface="Arial"/>
            </a:endParaRPr>
          </a:p>
        </p:txBody>
      </p:sp>
      <p:sp>
        <p:nvSpPr>
          <p:cNvPr id="35" name="Rounded Rectangle 34"/>
          <p:cNvSpPr/>
          <p:nvPr/>
        </p:nvSpPr>
        <p:spPr>
          <a:xfrm>
            <a:off x="6428910" y="4495800"/>
            <a:ext cx="2486490" cy="3048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1500" b="1" dirty="0" smtClean="0">
                <a:solidFill>
                  <a:srgbClr val="FFFFFF"/>
                </a:solidFill>
                <a:latin typeface="Arial"/>
                <a:cs typeface="Arial"/>
              </a:rPr>
              <a:t>Attractions for Women </a:t>
            </a:r>
            <a:endParaRPr lang="en-US" sz="1500" b="1" dirty="0">
              <a:solidFill>
                <a:srgbClr val="FFFFFF"/>
              </a:solidFill>
              <a:latin typeface="Arial"/>
              <a:cs typeface="Arial"/>
            </a:endParaRPr>
          </a:p>
        </p:txBody>
      </p:sp>
      <p:graphicFrame>
        <p:nvGraphicFramePr>
          <p:cNvPr id="28" name="Content Placeholder 3"/>
          <p:cNvGraphicFramePr>
            <a:graphicFrameLocks/>
          </p:cNvGraphicFramePr>
          <p:nvPr>
            <p:extLst>
              <p:ext uri="{D42A27DB-BD31-4B8C-83A1-F6EECF244321}">
                <p14:modId xmlns:p14="http://schemas.microsoft.com/office/powerpoint/2010/main" val="3219073750"/>
              </p:ext>
            </p:extLst>
          </p:nvPr>
        </p:nvGraphicFramePr>
        <p:xfrm>
          <a:off x="465086" y="1781165"/>
          <a:ext cx="4724400" cy="4625975"/>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21" name="Oval 20"/>
          <p:cNvSpPr/>
          <p:nvPr/>
        </p:nvSpPr>
        <p:spPr>
          <a:xfrm>
            <a:off x="5134567" y="3276600"/>
            <a:ext cx="1356929" cy="1371600"/>
          </a:xfrm>
          <a:prstGeom prst="ellipse">
            <a:avLst/>
          </a:prstGeom>
          <a:ln>
            <a:solidFill>
              <a:schemeClr val="tx1"/>
            </a:solid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a:cs typeface="Arial"/>
              </a:rPr>
              <a:t>T</a:t>
            </a:r>
            <a:endPar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a:cs typeface="Arial"/>
            </a:endParaRPr>
          </a:p>
        </p:txBody>
      </p:sp>
      <p:sp>
        <p:nvSpPr>
          <p:cNvPr id="36" name="TextBox 35"/>
          <p:cNvSpPr txBox="1"/>
          <p:nvPr/>
        </p:nvSpPr>
        <p:spPr>
          <a:xfrm>
            <a:off x="4330773" y="4139069"/>
            <a:ext cx="1384227" cy="1046440"/>
          </a:xfrm>
          <a:prstGeom prst="rect">
            <a:avLst/>
          </a:prstGeom>
          <a:noFill/>
        </p:spPr>
        <p:txBody>
          <a:bodyPr wrap="square" rtlCol="0">
            <a:spAutoFit/>
          </a:bodyPr>
          <a:lstStyle/>
          <a:p>
            <a:r>
              <a:rPr lang="en-US" sz="800" b="1" dirty="0" smtClean="0">
                <a:solidFill>
                  <a:srgbClr val="FFFFFF"/>
                </a:solidFill>
              </a:rPr>
              <a:t> </a:t>
            </a:r>
            <a:r>
              <a:rPr lang="en-US" b="1" dirty="0" smtClean="0">
                <a:solidFill>
                  <a:srgbClr val="FFFFFF"/>
                </a:solidFill>
              </a:rPr>
              <a:t>GRIEF</a:t>
            </a:r>
          </a:p>
          <a:p>
            <a:r>
              <a:rPr lang="en-US" b="1" dirty="0">
                <a:solidFill>
                  <a:srgbClr val="FFDA46"/>
                </a:solidFill>
              </a:rPr>
              <a:t> </a:t>
            </a:r>
            <a:r>
              <a:rPr lang="en-US" b="1" dirty="0" smtClean="0">
                <a:solidFill>
                  <a:srgbClr val="FFDA46"/>
                </a:solidFill>
              </a:rPr>
              <a:t>  </a:t>
            </a:r>
            <a:r>
              <a:rPr lang="en-US" sz="800" b="1" dirty="0" smtClean="0">
                <a:solidFill>
                  <a:srgbClr val="FFDA46"/>
                </a:solidFill>
              </a:rPr>
              <a:t>  </a:t>
            </a:r>
            <a:r>
              <a:rPr lang="en-US" sz="4400" b="1" dirty="0" smtClean="0">
                <a:solidFill>
                  <a:srgbClr val="0000FF"/>
                </a:solidFill>
              </a:rPr>
              <a:t>A</a:t>
            </a:r>
            <a:endParaRPr lang="en-US" sz="4400" b="1" dirty="0">
              <a:solidFill>
                <a:srgbClr val="0000FF"/>
              </a:solidFill>
            </a:endParaRPr>
          </a:p>
        </p:txBody>
      </p:sp>
    </p:spTree>
    <p:extLst>
      <p:ext uri="{BB962C8B-B14F-4D97-AF65-F5344CB8AC3E}">
        <p14:creationId xmlns:p14="http://schemas.microsoft.com/office/powerpoint/2010/main" val="557306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70" decel="100000"/>
                                        <p:tgtEl>
                                          <p:spTgt spid="5"/>
                                        </p:tgtEl>
                                      </p:cBhvr>
                                    </p:animEffect>
                                    <p:animScale>
                                      <p:cBhvr>
                                        <p:cTn id="13" dur="770" decel="100000"/>
                                        <p:tgtEl>
                                          <p:spTgt spid="5"/>
                                        </p:tgtEl>
                                      </p:cBhvr>
                                      <p:from x="10000" y="10000"/>
                                      <p:to x="200000" y="450000"/>
                                    </p:animScale>
                                    <p:animScale>
                                      <p:cBhvr>
                                        <p:cTn id="14" dur="1230" accel="100000" fill="hold">
                                          <p:stCondLst>
                                            <p:cond delay="770"/>
                                          </p:stCondLst>
                                        </p:cTn>
                                        <p:tgtEl>
                                          <p:spTgt spid="5"/>
                                        </p:tgtEl>
                                      </p:cBhvr>
                                      <p:from x="200000" y="450000"/>
                                      <p:to x="100000" y="100000"/>
                                    </p:animScale>
                                    <p:set>
                                      <p:cBhvr>
                                        <p:cTn id="15" dur="770" fill="hold"/>
                                        <p:tgtEl>
                                          <p:spTgt spid="5"/>
                                        </p:tgtEl>
                                        <p:attrNameLst>
                                          <p:attrName>ppt_x</p:attrName>
                                        </p:attrNameLst>
                                      </p:cBhvr>
                                      <p:to>
                                        <p:strVal val="(0.5)"/>
                                      </p:to>
                                    </p:set>
                                    <p:anim from="(0.5)" to="(#ppt_x)" calcmode="lin" valueType="num">
                                      <p:cBhvr>
                                        <p:cTn id="16" dur="1230" accel="100000" fill="hold">
                                          <p:stCondLst>
                                            <p:cond delay="770"/>
                                          </p:stCondLst>
                                        </p:cTn>
                                        <p:tgtEl>
                                          <p:spTgt spid="5"/>
                                        </p:tgtEl>
                                        <p:attrNameLst>
                                          <p:attrName>ppt_x</p:attrName>
                                        </p:attrNameLst>
                                      </p:cBhvr>
                                    </p:anim>
                                    <p:set>
                                      <p:cBhvr>
                                        <p:cTn id="17" dur="770" fill="hold"/>
                                        <p:tgtEl>
                                          <p:spTgt spid="5"/>
                                        </p:tgtEl>
                                        <p:attrNameLst>
                                          <p:attrName>ppt_y</p:attrName>
                                        </p:attrNameLst>
                                      </p:cBhvr>
                                      <p:to>
                                        <p:strVal val="(#ppt_y+0.4)"/>
                                      </p:to>
                                    </p:set>
                                    <p:anim from="(#ppt_y+0.4)" to="(#ppt_y)" calcmode="lin" valueType="num">
                                      <p:cBhvr>
                                        <p:cTn id="18" dur="1230" accel="100000" fill="hold">
                                          <p:stCondLst>
                                            <p:cond delay="770"/>
                                          </p:stCondLst>
                                        </p:cTn>
                                        <p:tgtEl>
                                          <p:spTgt spid="5"/>
                                        </p:tgtEl>
                                        <p:attrNameLst>
                                          <p:attrName>ppt_y</p:attrName>
                                        </p:attrNameLst>
                                      </p:cBhvr>
                                    </p:anim>
                                  </p:childTnLst>
                                </p:cTn>
                              </p:par>
                            </p:childTnLst>
                          </p:cTn>
                        </p:par>
                        <p:par>
                          <p:cTn id="19" fill="hold" nodeType="afterGroup">
                            <p:stCondLst>
                              <p:cond delay="2000"/>
                            </p:stCondLst>
                            <p:childTnLst>
                              <p:par>
                                <p:cTn id="20" presetID="35" presetClass="path" presetSubtype="0" accel="50000" decel="50000" fill="hold" grpId="1" nodeType="afterEffect">
                                  <p:stCondLst>
                                    <p:cond delay="0"/>
                                  </p:stCondLst>
                                  <p:childTnLst>
                                    <p:animMotion origin="layout" path="M 0 0  L -0.25 0  E" pathEditMode="relative" ptsTypes="">
                                      <p:cBhvr>
                                        <p:cTn id="21" dur="500" fill="hold"/>
                                        <p:tgtEl>
                                          <p:spTgt spid="5"/>
                                        </p:tgtEl>
                                        <p:attrNameLst>
                                          <p:attrName>ppt_x</p:attrName>
                                          <p:attrName>ppt_y</p:attrName>
                                        </p:attrNameLst>
                                      </p:cBhvr>
                                    </p:animMotion>
                                  </p:childTnLst>
                                </p:cTn>
                              </p:par>
                            </p:childTnLst>
                          </p:cTn>
                        </p:par>
                      </p:childTnLst>
                    </p:cTn>
                  </p:par>
                  <p:par>
                    <p:cTn id="22" fill="hold" nodeType="clickPar">
                      <p:stCondLst>
                        <p:cond delay="indefinite"/>
                      </p:stCondLst>
                      <p:childTnLst>
                        <p:par>
                          <p:cTn id="23" fill="hold" nodeType="withGroup">
                            <p:stCondLst>
                              <p:cond delay="0"/>
                            </p:stCondLst>
                            <p:childTnLst>
                              <p:par>
                                <p:cTn id="24" presetID="34"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from="(-#ppt_w/2)" to="(#ppt_x)" calcmode="lin" valueType="num">
                                      <p:cBhvr>
                                        <p:cTn id="26" dur="600" fill="hold">
                                          <p:stCondLst>
                                            <p:cond delay="0"/>
                                          </p:stCondLst>
                                        </p:cTn>
                                        <p:tgtEl>
                                          <p:spTgt spid="6"/>
                                        </p:tgtEl>
                                        <p:attrNameLst>
                                          <p:attrName>ppt_x</p:attrName>
                                        </p:attrNameLst>
                                      </p:cBhvr>
                                    </p:anim>
                                    <p:anim from="0" to="-1.0" calcmode="lin" valueType="num">
                                      <p:cBhvr>
                                        <p:cTn id="27" dur="200" decel="50000" autoRev="1" fill="hold">
                                          <p:stCondLst>
                                            <p:cond delay="600"/>
                                          </p:stCondLst>
                                        </p:cTn>
                                        <p:tgtEl>
                                          <p:spTgt spid="6"/>
                                        </p:tgtEl>
                                        <p:attrNameLst>
                                          <p:attrName>xshear</p:attrName>
                                        </p:attrNameLst>
                                      </p:cBhvr>
                                    </p:anim>
                                    <p:animScale>
                                      <p:cBhvr>
                                        <p:cTn id="28" dur="200" decel="100000" autoRev="1" fill="hold">
                                          <p:stCondLst>
                                            <p:cond delay="600"/>
                                          </p:stCondLst>
                                        </p:cTn>
                                        <p:tgtEl>
                                          <p:spTgt spid="6"/>
                                        </p:tgtEl>
                                      </p:cBhvr>
                                      <p:from x="100000" y="100000"/>
                                      <p:to x="80000" y="100000"/>
                                    </p:animScale>
                                    <p:anim by="(#ppt_h/3+#ppt_w*0.1)" calcmode="lin" valueType="num">
                                      <p:cBhvr additive="sum">
                                        <p:cTn id="29" dur="200" decel="100000" autoRev="1" fill="hold">
                                          <p:stCondLst>
                                            <p:cond delay="600"/>
                                          </p:stCondLst>
                                        </p:cTn>
                                        <p:tgtEl>
                                          <p:spTgt spid="6"/>
                                        </p:tgtEl>
                                        <p:attrNameLst>
                                          <p:attrName>ppt_x</p:attrName>
                                        </p:attrNameLst>
                                      </p:cBhvr>
                                    </p:anim>
                                  </p:childTnLst>
                                </p:cTn>
                              </p:par>
                            </p:childTnLst>
                          </p:cTn>
                        </p:par>
                        <p:par>
                          <p:cTn id="30" fill="hold" nodeType="afterGroup">
                            <p:stCondLst>
                              <p:cond delay="1000"/>
                            </p:stCondLst>
                            <p:childTnLst>
                              <p:par>
                                <p:cTn id="31" presetID="35" presetClass="path" presetSubtype="0" accel="50000" decel="50000" fill="hold" grpId="1" nodeType="afterEffect">
                                  <p:stCondLst>
                                    <p:cond delay="0"/>
                                  </p:stCondLst>
                                  <p:childTnLst>
                                    <p:animMotion origin="layout" path="M 0 0  L -0.25 0  E" pathEditMode="relative" ptsTypes="">
                                      <p:cBhvr>
                                        <p:cTn id="32" dur="500" fill="hold"/>
                                        <p:tgtEl>
                                          <p:spTgt spid="6"/>
                                        </p:tgtEl>
                                        <p:attrNameLst>
                                          <p:attrName>ppt_x</p:attrName>
                                          <p:attrName>ppt_y</p:attrName>
                                        </p:attrNameLst>
                                      </p:cBhvr>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34"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from="(-#ppt_w/2)" to="(#ppt_x)" calcmode="lin" valueType="num">
                                      <p:cBhvr>
                                        <p:cTn id="37" dur="600" fill="hold">
                                          <p:stCondLst>
                                            <p:cond delay="0"/>
                                          </p:stCondLst>
                                        </p:cTn>
                                        <p:tgtEl>
                                          <p:spTgt spid="3"/>
                                        </p:tgtEl>
                                        <p:attrNameLst>
                                          <p:attrName>ppt_x</p:attrName>
                                        </p:attrNameLst>
                                      </p:cBhvr>
                                    </p:anim>
                                    <p:anim from="0" to="-1.0" calcmode="lin" valueType="num">
                                      <p:cBhvr>
                                        <p:cTn id="38" dur="200" decel="50000" autoRev="1" fill="hold">
                                          <p:stCondLst>
                                            <p:cond delay="600"/>
                                          </p:stCondLst>
                                        </p:cTn>
                                        <p:tgtEl>
                                          <p:spTgt spid="3"/>
                                        </p:tgtEl>
                                        <p:attrNameLst>
                                          <p:attrName>xshear</p:attrName>
                                        </p:attrNameLst>
                                      </p:cBhvr>
                                    </p:anim>
                                    <p:animScale>
                                      <p:cBhvr>
                                        <p:cTn id="39" dur="200" decel="100000" autoRev="1" fill="hold">
                                          <p:stCondLst>
                                            <p:cond delay="600"/>
                                          </p:stCondLst>
                                        </p:cTn>
                                        <p:tgtEl>
                                          <p:spTgt spid="3"/>
                                        </p:tgtEl>
                                      </p:cBhvr>
                                      <p:from x="100000" y="100000"/>
                                      <p:to x="80000" y="100000"/>
                                    </p:animScale>
                                    <p:anim by="(#ppt_h/3+#ppt_w*0.1)" calcmode="lin" valueType="num">
                                      <p:cBhvr additive="sum">
                                        <p:cTn id="40" dur="200" decel="100000" autoRev="1" fill="hold">
                                          <p:stCondLst>
                                            <p:cond delay="600"/>
                                          </p:stCondLst>
                                        </p:cTn>
                                        <p:tgtEl>
                                          <p:spTgt spid="3"/>
                                        </p:tgtEl>
                                        <p:attrNameLst>
                                          <p:attrName>ppt_x</p:attrName>
                                        </p:attrNameLst>
                                      </p:cBhvr>
                                    </p:anim>
                                  </p:childTnLst>
                                </p:cTn>
                              </p:par>
                            </p:childTnLst>
                          </p:cTn>
                        </p:par>
                        <p:par>
                          <p:cTn id="41" fill="hold" nodeType="afterGroup">
                            <p:stCondLst>
                              <p:cond delay="1000"/>
                            </p:stCondLst>
                            <p:childTnLst>
                              <p:par>
                                <p:cTn id="42" presetID="35" presetClass="path" presetSubtype="0" accel="50000" decel="50000" fill="hold" nodeType="afterEffect">
                                  <p:stCondLst>
                                    <p:cond delay="0"/>
                                  </p:stCondLst>
                                  <p:childTnLst>
                                    <p:animMotion origin="layout" path="M 0 0  L -0.25 0  E" pathEditMode="relative" ptsTypes="">
                                      <p:cBhvr>
                                        <p:cTn id="43" dur="500" fill="hold"/>
                                        <p:tgtEl>
                                          <p:spTgt spid="3"/>
                                        </p:tgtEl>
                                        <p:attrNameLst>
                                          <p:attrName>ppt_x</p:attrName>
                                          <p:attrName>ppt_y</p:attrName>
                                        </p:attrNameLst>
                                      </p:cBhvr>
                                    </p:animMotion>
                                  </p:childTnLst>
                                </p:cTn>
                              </p:par>
                            </p:childTnLst>
                          </p:cTn>
                        </p:par>
                      </p:childTnLst>
                    </p:cTn>
                  </p:par>
                  <p:par>
                    <p:cTn id="44" fill="hold" nodeType="clickPar">
                      <p:stCondLst>
                        <p:cond delay="indefinite"/>
                      </p:stCondLst>
                      <p:childTnLst>
                        <p:par>
                          <p:cTn id="45" fill="hold" nodeType="withGroup">
                            <p:stCondLst>
                              <p:cond delay="0"/>
                            </p:stCondLst>
                            <p:childTnLst>
                              <p:par>
                                <p:cTn id="46" presetID="34"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 from="(-#ppt_w/2)" to="(#ppt_x)" calcmode="lin" valueType="num">
                                      <p:cBhvr>
                                        <p:cTn id="48" dur="600" fill="hold">
                                          <p:stCondLst>
                                            <p:cond delay="0"/>
                                          </p:stCondLst>
                                        </p:cTn>
                                        <p:tgtEl>
                                          <p:spTgt spid="7"/>
                                        </p:tgtEl>
                                        <p:attrNameLst>
                                          <p:attrName>ppt_x</p:attrName>
                                        </p:attrNameLst>
                                      </p:cBhvr>
                                    </p:anim>
                                    <p:anim from="0" to="-1.0" calcmode="lin" valueType="num">
                                      <p:cBhvr>
                                        <p:cTn id="49" dur="200" decel="50000" autoRev="1" fill="hold">
                                          <p:stCondLst>
                                            <p:cond delay="600"/>
                                          </p:stCondLst>
                                        </p:cTn>
                                        <p:tgtEl>
                                          <p:spTgt spid="7"/>
                                        </p:tgtEl>
                                        <p:attrNameLst>
                                          <p:attrName>xshear</p:attrName>
                                        </p:attrNameLst>
                                      </p:cBhvr>
                                    </p:anim>
                                    <p:animScale>
                                      <p:cBhvr>
                                        <p:cTn id="50" dur="200" decel="100000" autoRev="1" fill="hold">
                                          <p:stCondLst>
                                            <p:cond delay="600"/>
                                          </p:stCondLst>
                                        </p:cTn>
                                        <p:tgtEl>
                                          <p:spTgt spid="7"/>
                                        </p:tgtEl>
                                      </p:cBhvr>
                                      <p:from x="100000" y="100000"/>
                                      <p:to x="80000" y="100000"/>
                                    </p:animScale>
                                    <p:anim by="(#ppt_h/3+#ppt_w*0.1)" calcmode="lin" valueType="num">
                                      <p:cBhvr additive="sum">
                                        <p:cTn id="51" dur="200" decel="100000" autoRev="1" fill="hold">
                                          <p:stCondLst>
                                            <p:cond delay="600"/>
                                          </p:stCondLst>
                                        </p:cTn>
                                        <p:tgtEl>
                                          <p:spTgt spid="7"/>
                                        </p:tgtEl>
                                        <p:attrNameLst>
                                          <p:attrName>ppt_x</p:attrName>
                                        </p:attrNameLst>
                                      </p:cBhvr>
                                    </p:anim>
                                  </p:childTnLst>
                                </p:cTn>
                              </p:par>
                            </p:childTnLst>
                          </p:cTn>
                        </p:par>
                        <p:par>
                          <p:cTn id="52" fill="hold" nodeType="afterGroup">
                            <p:stCondLst>
                              <p:cond delay="1000"/>
                            </p:stCondLst>
                            <p:childTnLst>
                              <p:par>
                                <p:cTn id="53" presetID="35" presetClass="path" presetSubtype="0" accel="50000" decel="50000" fill="hold" nodeType="afterEffect">
                                  <p:stCondLst>
                                    <p:cond delay="0"/>
                                  </p:stCondLst>
                                  <p:childTnLst>
                                    <p:animMotion origin="layout" path="M 0 0  L -0.25 0  E" pathEditMode="relative" ptsTypes="">
                                      <p:cBhvr>
                                        <p:cTn id="54" dur="500" fill="hold"/>
                                        <p:tgtEl>
                                          <p:spTgt spid="7"/>
                                        </p:tgtEl>
                                        <p:attrNameLst>
                                          <p:attrName>ppt_x</p:attrName>
                                          <p:attrName>ppt_y</p:attrName>
                                        </p:attrNameLst>
                                      </p:cBhvr>
                                    </p:animMotion>
                                  </p:childTnLst>
                                </p:cTn>
                              </p:par>
                            </p:childTnLst>
                          </p:cTn>
                        </p:par>
                      </p:childTnLst>
                    </p:cTn>
                  </p:par>
                  <p:par>
                    <p:cTn id="55" fill="hold" nodeType="clickPar">
                      <p:stCondLst>
                        <p:cond delay="indefinite"/>
                      </p:stCondLst>
                      <p:childTnLst>
                        <p:par>
                          <p:cTn id="56" fill="hold" nodeType="withGroup">
                            <p:stCondLst>
                              <p:cond delay="0"/>
                            </p:stCondLst>
                            <p:childTnLst>
                              <p:par>
                                <p:cTn id="57" presetID="34"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from="(-#ppt_w/2)" to="(#ppt_x)" calcmode="lin" valueType="num">
                                      <p:cBhvr>
                                        <p:cTn id="59" dur="600" fill="hold">
                                          <p:stCondLst>
                                            <p:cond delay="0"/>
                                          </p:stCondLst>
                                        </p:cTn>
                                        <p:tgtEl>
                                          <p:spTgt spid="10"/>
                                        </p:tgtEl>
                                        <p:attrNameLst>
                                          <p:attrName>ppt_x</p:attrName>
                                        </p:attrNameLst>
                                      </p:cBhvr>
                                    </p:anim>
                                    <p:anim from="0" to="-1.0" calcmode="lin" valueType="num">
                                      <p:cBhvr>
                                        <p:cTn id="60" dur="200" decel="50000" autoRev="1" fill="hold">
                                          <p:stCondLst>
                                            <p:cond delay="600"/>
                                          </p:stCondLst>
                                        </p:cTn>
                                        <p:tgtEl>
                                          <p:spTgt spid="10"/>
                                        </p:tgtEl>
                                        <p:attrNameLst>
                                          <p:attrName>xshear</p:attrName>
                                        </p:attrNameLst>
                                      </p:cBhvr>
                                    </p:anim>
                                    <p:animScale>
                                      <p:cBhvr>
                                        <p:cTn id="61" dur="200" decel="100000" autoRev="1" fill="hold">
                                          <p:stCondLst>
                                            <p:cond delay="600"/>
                                          </p:stCondLst>
                                        </p:cTn>
                                        <p:tgtEl>
                                          <p:spTgt spid="10"/>
                                        </p:tgtEl>
                                      </p:cBhvr>
                                      <p:from x="100000" y="100000"/>
                                      <p:to x="80000" y="100000"/>
                                    </p:animScale>
                                    <p:anim by="(#ppt_h/3+#ppt_w*0.1)" calcmode="lin" valueType="num">
                                      <p:cBhvr additive="sum">
                                        <p:cTn id="62" dur="200" decel="100000" autoRev="1" fill="hold">
                                          <p:stCondLst>
                                            <p:cond delay="600"/>
                                          </p:stCondLst>
                                        </p:cTn>
                                        <p:tgtEl>
                                          <p:spTgt spid="10"/>
                                        </p:tgtEl>
                                        <p:attrNameLst>
                                          <p:attrName>ppt_x</p:attrName>
                                        </p:attrNameLst>
                                      </p:cBhvr>
                                    </p:anim>
                                  </p:childTnLst>
                                </p:cTn>
                              </p:par>
                            </p:childTnLst>
                          </p:cTn>
                        </p:par>
                        <p:par>
                          <p:cTn id="63" fill="hold" nodeType="afterGroup">
                            <p:stCondLst>
                              <p:cond delay="1000"/>
                            </p:stCondLst>
                            <p:childTnLst>
                              <p:par>
                                <p:cTn id="64" presetID="35" presetClass="path" presetSubtype="0" accel="50000" decel="50000" fill="hold" nodeType="afterEffect">
                                  <p:stCondLst>
                                    <p:cond delay="0"/>
                                  </p:stCondLst>
                                  <p:childTnLst>
                                    <p:animMotion origin="layout" path="M 0 0  L -0.25 0  E" pathEditMode="relative" ptsTypes="">
                                      <p:cBhvr>
                                        <p:cTn id="65" dur="500" fill="hold"/>
                                        <p:tgtEl>
                                          <p:spTgt spid="10"/>
                                        </p:tgtEl>
                                        <p:attrNameLst>
                                          <p:attrName>ppt_x</p:attrName>
                                          <p:attrName>ppt_y</p:attrName>
                                        </p:attrNameLst>
                                      </p:cBhvr>
                                    </p:animMotion>
                                  </p:childTnLst>
                                </p:cTn>
                              </p:par>
                            </p:childTnLst>
                          </p:cTn>
                        </p:par>
                      </p:childTnLst>
                    </p:cTn>
                  </p:par>
                  <p:par>
                    <p:cTn id="66" fill="hold">
                      <p:stCondLst>
                        <p:cond delay="indefinite"/>
                      </p:stCondLst>
                      <p:childTnLst>
                        <p:par>
                          <p:cTn id="67" fill="hold">
                            <p:stCondLst>
                              <p:cond delay="0"/>
                            </p:stCondLst>
                            <p:childTnLst>
                              <p:par>
                                <p:cTn id="68" presetID="34"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 from="(-#ppt_w/2)" to="(#ppt_x)" calcmode="lin" valueType="num">
                                      <p:cBhvr>
                                        <p:cTn id="70" dur="600" fill="hold">
                                          <p:stCondLst>
                                            <p:cond delay="0"/>
                                          </p:stCondLst>
                                        </p:cTn>
                                        <p:tgtEl>
                                          <p:spTgt spid="13"/>
                                        </p:tgtEl>
                                        <p:attrNameLst>
                                          <p:attrName>ppt_x</p:attrName>
                                        </p:attrNameLst>
                                      </p:cBhvr>
                                    </p:anim>
                                    <p:anim from="0" to="-1.0" calcmode="lin" valueType="num">
                                      <p:cBhvr>
                                        <p:cTn id="71" dur="200" decel="50000" autoRev="1" fill="hold">
                                          <p:stCondLst>
                                            <p:cond delay="600"/>
                                          </p:stCondLst>
                                        </p:cTn>
                                        <p:tgtEl>
                                          <p:spTgt spid="13"/>
                                        </p:tgtEl>
                                        <p:attrNameLst>
                                          <p:attrName>xshear</p:attrName>
                                        </p:attrNameLst>
                                      </p:cBhvr>
                                    </p:anim>
                                    <p:animScale>
                                      <p:cBhvr>
                                        <p:cTn id="72" dur="200" decel="100000" autoRev="1" fill="hold">
                                          <p:stCondLst>
                                            <p:cond delay="600"/>
                                          </p:stCondLst>
                                        </p:cTn>
                                        <p:tgtEl>
                                          <p:spTgt spid="13"/>
                                        </p:tgtEl>
                                      </p:cBhvr>
                                      <p:from x="100000" y="100000"/>
                                      <p:to x="80000" y="100000"/>
                                    </p:animScale>
                                    <p:anim by="(#ppt_h/3+#ppt_w*0.1)" calcmode="lin" valueType="num">
                                      <p:cBhvr additive="sum">
                                        <p:cTn id="73" dur="200" decel="100000" autoRev="1" fill="hold">
                                          <p:stCondLst>
                                            <p:cond delay="600"/>
                                          </p:stCondLst>
                                        </p:cTn>
                                        <p:tgtEl>
                                          <p:spTgt spid="13"/>
                                        </p:tgtEl>
                                        <p:attrNameLst>
                                          <p:attrName>ppt_x</p:attrName>
                                        </p:attrNameLst>
                                      </p:cBhvr>
                                    </p:anim>
                                  </p:childTnLst>
                                </p:cTn>
                              </p:par>
                            </p:childTnLst>
                          </p:cTn>
                        </p:par>
                      </p:childTnLst>
                    </p:cTn>
                  </p:par>
                  <p:par>
                    <p:cTn id="74" fill="hold">
                      <p:stCondLst>
                        <p:cond delay="indefinite"/>
                      </p:stCondLst>
                      <p:childTnLst>
                        <p:par>
                          <p:cTn id="75" fill="hold">
                            <p:stCondLst>
                              <p:cond delay="0"/>
                            </p:stCondLst>
                            <p:childTnLst>
                              <p:par>
                                <p:cTn id="76" presetID="35" presetClass="path" presetSubtype="0" accel="50000" decel="50000" fill="hold" nodeType="clickEffect">
                                  <p:stCondLst>
                                    <p:cond delay="0"/>
                                  </p:stCondLst>
                                  <p:childTnLst>
                                    <p:animMotion origin="layout" path="M 0 0  L -0.25 0  E" pathEditMode="relative" ptsTypes="">
                                      <p:cBhvr>
                                        <p:cTn id="77" dur="2000" fill="hold"/>
                                        <p:tgtEl>
                                          <p:spTgt spid="13"/>
                                        </p:tgtEl>
                                        <p:attrNameLst>
                                          <p:attrName>ppt_x</p:attrName>
                                          <p:attrName>ppt_y</p:attrName>
                                        </p:attrNameLst>
                                      </p:cBhvr>
                                    </p:animMotion>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dissolve">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0" presetClass="path" presetSubtype="0" accel="50000" decel="50000" fill="hold" grpId="1" nodeType="clickEffect">
                                  <p:stCondLst>
                                    <p:cond delay="0"/>
                                  </p:stCondLst>
                                  <p:childTnLst>
                                    <p:animMotion origin="layout" path="M 0 0 L -0.10735 -0.00302 " pathEditMode="relative" ptsTypes="AA">
                                      <p:cBhvr>
                                        <p:cTn id="86" dur="2000" fill="hold"/>
                                        <p:tgtEl>
                                          <p:spTgt spid="21"/>
                                        </p:tgtEl>
                                        <p:attrNameLst>
                                          <p:attrName>ppt_x</p:attrName>
                                          <p:attrName>ppt_y</p:attrName>
                                        </p:attrNameLst>
                                      </p:cBhvr>
                                    </p:animMotion>
                                  </p:childTnLst>
                                </p:cTn>
                              </p:par>
                            </p:childTnLst>
                          </p:cTn>
                        </p:par>
                      </p:childTnLst>
                    </p:cTn>
                  </p:par>
                  <p:par>
                    <p:cTn id="87" fill="hold">
                      <p:stCondLst>
                        <p:cond delay="indefinite"/>
                      </p:stCondLst>
                      <p:childTnLst>
                        <p:par>
                          <p:cTn id="88" fill="hold">
                            <p:stCondLst>
                              <p:cond delay="0"/>
                            </p:stCondLst>
                            <p:childTnLst>
                              <p:par>
                                <p:cTn id="89" presetID="15" presetClass="exit" presetSubtype="0" fill="hold" nodeType="clickEffect">
                                  <p:stCondLst>
                                    <p:cond delay="0"/>
                                  </p:stCondLst>
                                  <p:childTnLst>
                                    <p:anim calcmode="lin" valueType="num">
                                      <p:cBhvr>
                                        <p:cTn id="90" dur="1000"/>
                                        <p:tgtEl>
                                          <p:spTgt spid="13"/>
                                        </p:tgtEl>
                                        <p:attrNameLst>
                                          <p:attrName>ppt_w</p:attrName>
                                        </p:attrNameLst>
                                      </p:cBhvr>
                                      <p:tavLst>
                                        <p:tav tm="0">
                                          <p:val>
                                            <p:strVal val="ppt_w"/>
                                          </p:val>
                                        </p:tav>
                                        <p:tav tm="100000">
                                          <p:val>
                                            <p:fltVal val="0"/>
                                          </p:val>
                                        </p:tav>
                                      </p:tavLst>
                                    </p:anim>
                                    <p:anim calcmode="lin" valueType="num">
                                      <p:cBhvr>
                                        <p:cTn id="91" dur="1000"/>
                                        <p:tgtEl>
                                          <p:spTgt spid="13"/>
                                        </p:tgtEl>
                                        <p:attrNameLst>
                                          <p:attrName>ppt_h</p:attrName>
                                        </p:attrNameLst>
                                      </p:cBhvr>
                                      <p:tavLst>
                                        <p:tav tm="0">
                                          <p:val>
                                            <p:strVal val="ppt_h"/>
                                          </p:val>
                                        </p:tav>
                                        <p:tav tm="100000">
                                          <p:val>
                                            <p:fltVal val="0"/>
                                          </p:val>
                                        </p:tav>
                                      </p:tavLst>
                                    </p:anim>
                                    <p:anim calcmode="lin" valueType="num">
                                      <p:cBhvr>
                                        <p:cTn id="92" dur="1000"/>
                                        <p:tgtEl>
                                          <p:spTgt spid="1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3" dur="1000"/>
                                        <p:tgtEl>
                                          <p:spTgt spid="1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4" dur="1" fill="hold">
                                          <p:stCondLst>
                                            <p:cond delay="999"/>
                                          </p:stCondLst>
                                        </p:cTn>
                                        <p:tgtEl>
                                          <p:spTgt spid="1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5" presetClass="exit" presetSubtype="0" fill="hold" nodeType="clickEffect">
                                  <p:stCondLst>
                                    <p:cond delay="0"/>
                                  </p:stCondLst>
                                  <p:childTnLst>
                                    <p:anim calcmode="lin" valueType="num">
                                      <p:cBhvr>
                                        <p:cTn id="98" dur="1000"/>
                                        <p:tgtEl>
                                          <p:spTgt spid="10"/>
                                        </p:tgtEl>
                                        <p:attrNameLst>
                                          <p:attrName>ppt_w</p:attrName>
                                        </p:attrNameLst>
                                      </p:cBhvr>
                                      <p:tavLst>
                                        <p:tav tm="0">
                                          <p:val>
                                            <p:strVal val="ppt_w"/>
                                          </p:val>
                                        </p:tav>
                                        <p:tav tm="100000">
                                          <p:val>
                                            <p:fltVal val="0"/>
                                          </p:val>
                                        </p:tav>
                                      </p:tavLst>
                                    </p:anim>
                                    <p:anim calcmode="lin" valueType="num">
                                      <p:cBhvr>
                                        <p:cTn id="99" dur="1000"/>
                                        <p:tgtEl>
                                          <p:spTgt spid="10"/>
                                        </p:tgtEl>
                                        <p:attrNameLst>
                                          <p:attrName>ppt_h</p:attrName>
                                        </p:attrNameLst>
                                      </p:cBhvr>
                                      <p:tavLst>
                                        <p:tav tm="0">
                                          <p:val>
                                            <p:strVal val="ppt_h"/>
                                          </p:val>
                                        </p:tav>
                                        <p:tav tm="100000">
                                          <p:val>
                                            <p:fltVal val="0"/>
                                          </p:val>
                                        </p:tav>
                                      </p:tavLst>
                                    </p:anim>
                                    <p:anim calcmode="lin" valueType="num">
                                      <p:cBhvr>
                                        <p:cTn id="100" dur="1000"/>
                                        <p:tgtEl>
                                          <p:spTgt spid="1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1" dur="1000"/>
                                        <p:tgtEl>
                                          <p:spTgt spid="1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2" dur="1" fill="hold">
                                          <p:stCondLst>
                                            <p:cond delay="999"/>
                                          </p:stCondLst>
                                        </p:cTn>
                                        <p:tgtEl>
                                          <p:spTgt spid="1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5" presetClass="exit" presetSubtype="0" fill="hold" nodeType="clickEffect">
                                  <p:stCondLst>
                                    <p:cond delay="0"/>
                                  </p:stCondLst>
                                  <p:childTnLst>
                                    <p:anim calcmode="lin" valueType="num">
                                      <p:cBhvr>
                                        <p:cTn id="106" dur="1000"/>
                                        <p:tgtEl>
                                          <p:spTgt spid="7"/>
                                        </p:tgtEl>
                                        <p:attrNameLst>
                                          <p:attrName>ppt_w</p:attrName>
                                        </p:attrNameLst>
                                      </p:cBhvr>
                                      <p:tavLst>
                                        <p:tav tm="0">
                                          <p:val>
                                            <p:strVal val="ppt_w"/>
                                          </p:val>
                                        </p:tav>
                                        <p:tav tm="100000">
                                          <p:val>
                                            <p:fltVal val="0"/>
                                          </p:val>
                                        </p:tav>
                                      </p:tavLst>
                                    </p:anim>
                                    <p:anim calcmode="lin" valueType="num">
                                      <p:cBhvr>
                                        <p:cTn id="107" dur="1000"/>
                                        <p:tgtEl>
                                          <p:spTgt spid="7"/>
                                        </p:tgtEl>
                                        <p:attrNameLst>
                                          <p:attrName>ppt_h</p:attrName>
                                        </p:attrNameLst>
                                      </p:cBhvr>
                                      <p:tavLst>
                                        <p:tav tm="0">
                                          <p:val>
                                            <p:strVal val="ppt_h"/>
                                          </p:val>
                                        </p:tav>
                                        <p:tav tm="100000">
                                          <p:val>
                                            <p:fltVal val="0"/>
                                          </p:val>
                                        </p:tav>
                                      </p:tavLst>
                                    </p:anim>
                                    <p:anim calcmode="lin" valueType="num">
                                      <p:cBhvr>
                                        <p:cTn id="108" dur="1000"/>
                                        <p:tgtEl>
                                          <p:spTgt spid="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9" dur="1000"/>
                                        <p:tgtEl>
                                          <p:spTgt spid="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10" dur="1" fill="hold">
                                          <p:stCondLst>
                                            <p:cond delay="999"/>
                                          </p:stCondLst>
                                        </p:cTn>
                                        <p:tgtEl>
                                          <p:spTgt spid="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5" presetClass="exit" presetSubtype="0" fill="hold" nodeType="clickEffect">
                                  <p:stCondLst>
                                    <p:cond delay="0"/>
                                  </p:stCondLst>
                                  <p:childTnLst>
                                    <p:anim calcmode="lin" valueType="num">
                                      <p:cBhvr>
                                        <p:cTn id="114" dur="1000"/>
                                        <p:tgtEl>
                                          <p:spTgt spid="3"/>
                                        </p:tgtEl>
                                        <p:attrNameLst>
                                          <p:attrName>ppt_w</p:attrName>
                                        </p:attrNameLst>
                                      </p:cBhvr>
                                      <p:tavLst>
                                        <p:tav tm="0">
                                          <p:val>
                                            <p:strVal val="ppt_w"/>
                                          </p:val>
                                        </p:tav>
                                        <p:tav tm="100000">
                                          <p:val>
                                            <p:fltVal val="0"/>
                                          </p:val>
                                        </p:tav>
                                      </p:tavLst>
                                    </p:anim>
                                    <p:anim calcmode="lin" valueType="num">
                                      <p:cBhvr>
                                        <p:cTn id="115" dur="1000"/>
                                        <p:tgtEl>
                                          <p:spTgt spid="3"/>
                                        </p:tgtEl>
                                        <p:attrNameLst>
                                          <p:attrName>ppt_h</p:attrName>
                                        </p:attrNameLst>
                                      </p:cBhvr>
                                      <p:tavLst>
                                        <p:tav tm="0">
                                          <p:val>
                                            <p:strVal val="ppt_h"/>
                                          </p:val>
                                        </p:tav>
                                        <p:tav tm="100000">
                                          <p:val>
                                            <p:fltVal val="0"/>
                                          </p:val>
                                        </p:tav>
                                      </p:tavLst>
                                    </p:anim>
                                    <p:anim calcmode="lin" valueType="num">
                                      <p:cBhvr>
                                        <p:cTn id="116"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17"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18" dur="1" fill="hold">
                                          <p:stCondLst>
                                            <p:cond delay="999"/>
                                          </p:stCondLst>
                                        </p:cTn>
                                        <p:tgtEl>
                                          <p:spTgt spid="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5" presetClass="exit" presetSubtype="0" fill="hold" grpId="2" nodeType="clickEffect">
                                  <p:stCondLst>
                                    <p:cond delay="0"/>
                                  </p:stCondLst>
                                  <p:childTnLst>
                                    <p:anim calcmode="lin" valueType="num">
                                      <p:cBhvr>
                                        <p:cTn id="122" dur="1000"/>
                                        <p:tgtEl>
                                          <p:spTgt spid="6"/>
                                        </p:tgtEl>
                                        <p:attrNameLst>
                                          <p:attrName>ppt_w</p:attrName>
                                        </p:attrNameLst>
                                      </p:cBhvr>
                                      <p:tavLst>
                                        <p:tav tm="0">
                                          <p:val>
                                            <p:strVal val="ppt_w"/>
                                          </p:val>
                                        </p:tav>
                                        <p:tav tm="100000">
                                          <p:val>
                                            <p:fltVal val="0"/>
                                          </p:val>
                                        </p:tav>
                                      </p:tavLst>
                                    </p:anim>
                                    <p:anim calcmode="lin" valueType="num">
                                      <p:cBhvr>
                                        <p:cTn id="123" dur="1000"/>
                                        <p:tgtEl>
                                          <p:spTgt spid="6"/>
                                        </p:tgtEl>
                                        <p:attrNameLst>
                                          <p:attrName>ppt_h</p:attrName>
                                        </p:attrNameLst>
                                      </p:cBhvr>
                                      <p:tavLst>
                                        <p:tav tm="0">
                                          <p:val>
                                            <p:strVal val="ppt_h"/>
                                          </p:val>
                                        </p:tav>
                                        <p:tav tm="100000">
                                          <p:val>
                                            <p:fltVal val="0"/>
                                          </p:val>
                                        </p:tav>
                                      </p:tavLst>
                                    </p:anim>
                                    <p:anim calcmode="lin" valueType="num">
                                      <p:cBhvr>
                                        <p:cTn id="124"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25"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26" dur="1" fill="hold">
                                          <p:stCondLst>
                                            <p:cond delay="999"/>
                                          </p:stCondLst>
                                        </p:cTn>
                                        <p:tgtEl>
                                          <p:spTgt spid="6"/>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37" presetClass="entr" presetSubtype="0" fill="hold" grpId="0" nodeType="clickEffect">
                                  <p:stCondLst>
                                    <p:cond delay="0"/>
                                  </p:stCondLst>
                                  <p:childTnLst>
                                    <p:set>
                                      <p:cBhvr>
                                        <p:cTn id="130" dur="1" fill="hold">
                                          <p:stCondLst>
                                            <p:cond delay="0"/>
                                          </p:stCondLst>
                                        </p:cTn>
                                        <p:tgtEl>
                                          <p:spTgt spid="36"/>
                                        </p:tgtEl>
                                        <p:attrNameLst>
                                          <p:attrName>style.visibility</p:attrName>
                                        </p:attrNameLst>
                                      </p:cBhvr>
                                      <p:to>
                                        <p:strVal val="visible"/>
                                      </p:to>
                                    </p:set>
                                    <p:animEffect transition="in" filter="fade">
                                      <p:cBhvr>
                                        <p:cTn id="131" dur="3000"/>
                                        <p:tgtEl>
                                          <p:spTgt spid="36"/>
                                        </p:tgtEl>
                                      </p:cBhvr>
                                    </p:animEffect>
                                    <p:anim calcmode="lin" valueType="num">
                                      <p:cBhvr>
                                        <p:cTn id="132" dur="3000" fill="hold"/>
                                        <p:tgtEl>
                                          <p:spTgt spid="36"/>
                                        </p:tgtEl>
                                        <p:attrNameLst>
                                          <p:attrName>ppt_x</p:attrName>
                                        </p:attrNameLst>
                                      </p:cBhvr>
                                      <p:tavLst>
                                        <p:tav tm="0">
                                          <p:val>
                                            <p:strVal val="#ppt_x"/>
                                          </p:val>
                                        </p:tav>
                                        <p:tav tm="100000">
                                          <p:val>
                                            <p:strVal val="#ppt_x"/>
                                          </p:val>
                                        </p:tav>
                                      </p:tavLst>
                                    </p:anim>
                                    <p:anim calcmode="lin" valueType="num">
                                      <p:cBhvr>
                                        <p:cTn id="133" dur="2700" decel="100000" fill="hold"/>
                                        <p:tgtEl>
                                          <p:spTgt spid="36"/>
                                        </p:tgtEl>
                                        <p:attrNameLst>
                                          <p:attrName>ppt_y</p:attrName>
                                        </p:attrNameLst>
                                      </p:cBhvr>
                                      <p:tavLst>
                                        <p:tav tm="0">
                                          <p:val>
                                            <p:strVal val="#ppt_y+1"/>
                                          </p:val>
                                        </p:tav>
                                        <p:tav tm="100000">
                                          <p:val>
                                            <p:strVal val="#ppt_y-.03"/>
                                          </p:val>
                                        </p:tav>
                                      </p:tavLst>
                                    </p:anim>
                                    <p:anim calcmode="lin" valueType="num">
                                      <p:cBhvr>
                                        <p:cTn id="134" dur="300" accel="100000" fill="hold">
                                          <p:stCondLst>
                                            <p:cond delay="27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15" presetClass="exit" presetSubtype="0" fill="hold" grpId="2" nodeType="clickEffect">
                                  <p:stCondLst>
                                    <p:cond delay="0"/>
                                  </p:stCondLst>
                                  <p:childTnLst>
                                    <p:anim calcmode="lin" valueType="num">
                                      <p:cBhvr>
                                        <p:cTn id="138" dur="1000"/>
                                        <p:tgtEl>
                                          <p:spTgt spid="5"/>
                                        </p:tgtEl>
                                        <p:attrNameLst>
                                          <p:attrName>ppt_w</p:attrName>
                                        </p:attrNameLst>
                                      </p:cBhvr>
                                      <p:tavLst>
                                        <p:tav tm="0">
                                          <p:val>
                                            <p:strVal val="ppt_w"/>
                                          </p:val>
                                        </p:tav>
                                        <p:tav tm="100000">
                                          <p:val>
                                            <p:fltVal val="0"/>
                                          </p:val>
                                        </p:tav>
                                      </p:tavLst>
                                    </p:anim>
                                    <p:anim calcmode="lin" valueType="num">
                                      <p:cBhvr>
                                        <p:cTn id="139" dur="1000"/>
                                        <p:tgtEl>
                                          <p:spTgt spid="5"/>
                                        </p:tgtEl>
                                        <p:attrNameLst>
                                          <p:attrName>ppt_h</p:attrName>
                                        </p:attrNameLst>
                                      </p:cBhvr>
                                      <p:tavLst>
                                        <p:tav tm="0">
                                          <p:val>
                                            <p:strVal val="ppt_h"/>
                                          </p:val>
                                        </p:tav>
                                        <p:tav tm="100000">
                                          <p:val>
                                            <p:fltVal val="0"/>
                                          </p:val>
                                        </p:tav>
                                      </p:tavLst>
                                    </p:anim>
                                    <p:anim calcmode="lin" valueType="num">
                                      <p:cBhvr>
                                        <p:cTn id="140" dur="100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41" dur="100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42" dur="1" fill="hold">
                                          <p:stCondLst>
                                            <p:cond delay="999"/>
                                          </p:stCondLst>
                                        </p:cTn>
                                        <p:tgtEl>
                                          <p:spTgt spid="5"/>
                                        </p:tgtEl>
                                        <p:attrNameLst>
                                          <p:attrName>style.visibility</p:attrName>
                                        </p:attrNameLst>
                                      </p:cBhvr>
                                      <p:to>
                                        <p:strVal val="hidden"/>
                                      </p:to>
                                    </p:set>
                                  </p:childTnLst>
                                </p:cTn>
                              </p:par>
                              <p:par>
                                <p:cTn id="143" presetID="9" presetClass="exit" presetSubtype="0" fill="hold" grpId="1" nodeType="withEffect">
                                  <p:stCondLst>
                                    <p:cond delay="0"/>
                                  </p:stCondLst>
                                  <p:childTnLst>
                                    <p:animEffect transition="out" filter="dissolve">
                                      <p:cBhvr>
                                        <p:cTn id="144" dur="2000"/>
                                        <p:tgtEl>
                                          <p:spTgt spid="36"/>
                                        </p:tgtEl>
                                      </p:cBhvr>
                                    </p:animEffect>
                                    <p:set>
                                      <p:cBhvr>
                                        <p:cTn id="145" dur="1" fill="hold">
                                          <p:stCondLst>
                                            <p:cond delay="1999"/>
                                          </p:stCondLst>
                                        </p:cTn>
                                        <p:tgtEl>
                                          <p:spTgt spid="36"/>
                                        </p:tgtEl>
                                        <p:attrNameLst>
                                          <p:attrName>style.visibility</p:attrName>
                                        </p:attrNameLst>
                                      </p:cBhvr>
                                      <p:to>
                                        <p:strVal val="hidden"/>
                                      </p:to>
                                    </p:set>
                                  </p:childTnLst>
                                </p:cTn>
                              </p:par>
                              <p:par>
                                <p:cTn id="146" presetID="9" presetClass="exit" presetSubtype="0" fill="hold" grpId="2" nodeType="withEffect">
                                  <p:stCondLst>
                                    <p:cond delay="0"/>
                                  </p:stCondLst>
                                  <p:childTnLst>
                                    <p:animEffect transition="out" filter="dissolve">
                                      <p:cBhvr>
                                        <p:cTn id="147" dur="500"/>
                                        <p:tgtEl>
                                          <p:spTgt spid="21"/>
                                        </p:tgtEl>
                                      </p:cBhvr>
                                    </p:animEffect>
                                    <p:set>
                                      <p:cBhvr>
                                        <p:cTn id="148" dur="1" fill="hold">
                                          <p:stCondLst>
                                            <p:cond delay="499"/>
                                          </p:stCondLst>
                                        </p:cTn>
                                        <p:tgtEl>
                                          <p:spTgt spid="21"/>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nodeType="clickEffect">
                                  <p:stCondLst>
                                    <p:cond delay="0"/>
                                  </p:stCondLst>
                                  <p:childTnLst>
                                    <p:set>
                                      <p:cBhvr>
                                        <p:cTn id="152" dur="1" fill="hold">
                                          <p:stCondLst>
                                            <p:cond delay="0"/>
                                          </p:stCondLst>
                                        </p:cTn>
                                        <p:tgtEl>
                                          <p:spTgt spid="25"/>
                                        </p:tgtEl>
                                        <p:attrNameLst>
                                          <p:attrName>style.visibility</p:attrName>
                                        </p:attrNameLst>
                                      </p:cBhvr>
                                      <p:to>
                                        <p:strVal val="visible"/>
                                      </p:to>
                                    </p:set>
                                    <p:animEffect transition="in" filter="wipe(down)">
                                      <p:cBhvr>
                                        <p:cTn id="153" dur="500"/>
                                        <p:tgtEl>
                                          <p:spTgt spid="25"/>
                                        </p:tgtEl>
                                      </p:cBhvr>
                                    </p:animEffect>
                                  </p:childTnLst>
                                </p:cTn>
                              </p:par>
                              <p:par>
                                <p:cTn id="154" presetID="22" presetClass="entr" presetSubtype="4" fill="hold" nodeType="withEffect">
                                  <p:stCondLst>
                                    <p:cond delay="0"/>
                                  </p:stCondLst>
                                  <p:childTnLst>
                                    <p:set>
                                      <p:cBhvr>
                                        <p:cTn id="155" dur="1" fill="hold">
                                          <p:stCondLst>
                                            <p:cond delay="0"/>
                                          </p:stCondLst>
                                        </p:cTn>
                                        <p:tgtEl>
                                          <p:spTgt spid="22"/>
                                        </p:tgtEl>
                                        <p:attrNameLst>
                                          <p:attrName>style.visibility</p:attrName>
                                        </p:attrNameLst>
                                      </p:cBhvr>
                                      <p:to>
                                        <p:strVal val="visible"/>
                                      </p:to>
                                    </p:set>
                                    <p:animEffect transition="in" filter="wipe(down)">
                                      <p:cBhvr>
                                        <p:cTn id="156" dur="500"/>
                                        <p:tgtEl>
                                          <p:spTgt spid="22"/>
                                        </p:tgtEl>
                                      </p:cBhvr>
                                    </p:animEffect>
                                  </p:childTnLst>
                                </p:cTn>
                              </p:par>
                            </p:childTnLst>
                          </p:cTn>
                        </p:par>
                      </p:childTnLst>
                    </p:cTn>
                  </p:par>
                  <p:par>
                    <p:cTn id="157" fill="hold">
                      <p:stCondLst>
                        <p:cond delay="indefinite"/>
                      </p:stCondLst>
                      <p:childTnLst>
                        <p:par>
                          <p:cTn id="158" fill="hold">
                            <p:stCondLst>
                              <p:cond delay="0"/>
                            </p:stCondLst>
                            <p:childTnLst>
                              <p:par>
                                <p:cTn id="159" presetID="9" presetClass="exit" presetSubtype="0" fill="hold" nodeType="clickEffect">
                                  <p:stCondLst>
                                    <p:cond delay="0"/>
                                  </p:stCondLst>
                                  <p:childTnLst>
                                    <p:animEffect transition="out" filter="dissolve">
                                      <p:cBhvr>
                                        <p:cTn id="160" dur="5000"/>
                                        <p:tgtEl>
                                          <p:spTgt spid="25"/>
                                        </p:tgtEl>
                                      </p:cBhvr>
                                    </p:animEffect>
                                    <p:set>
                                      <p:cBhvr>
                                        <p:cTn id="161" dur="1" fill="hold">
                                          <p:stCondLst>
                                            <p:cond delay="4999"/>
                                          </p:stCondLst>
                                        </p:cTn>
                                        <p:tgtEl>
                                          <p:spTgt spid="25"/>
                                        </p:tgtEl>
                                        <p:attrNameLst>
                                          <p:attrName>style.visibility</p:attrName>
                                        </p:attrNameLst>
                                      </p:cBhvr>
                                      <p:to>
                                        <p:strVal val="hidden"/>
                                      </p:to>
                                    </p:set>
                                  </p:childTnLst>
                                </p:cTn>
                              </p:par>
                              <p:par>
                                <p:cTn id="162" presetID="10" presetClass="entr" presetSubtype="0" fill="hold" grpId="0" nodeType="withEffect">
                                  <p:stCondLst>
                                    <p:cond delay="0"/>
                                  </p:stCondLst>
                                  <p:childTnLst>
                                    <p:set>
                                      <p:cBhvr>
                                        <p:cTn id="163" dur="1" fill="hold">
                                          <p:stCondLst>
                                            <p:cond delay="0"/>
                                          </p:stCondLst>
                                        </p:cTn>
                                        <p:tgtEl>
                                          <p:spTgt spid="28"/>
                                        </p:tgtEl>
                                        <p:attrNameLst>
                                          <p:attrName>style.visibility</p:attrName>
                                        </p:attrNameLst>
                                      </p:cBhvr>
                                      <p:to>
                                        <p:strVal val="visible"/>
                                      </p:to>
                                    </p:set>
                                    <p:animEffect transition="in" filter="fade">
                                      <p:cBhvr>
                                        <p:cTn id="164" dur="3000"/>
                                        <p:tgtEl>
                                          <p:spTgt spid="28"/>
                                        </p:tgtEl>
                                      </p:cBhvr>
                                    </p:animEffect>
                                  </p:childTnLst>
                                </p:cTn>
                              </p:par>
                            </p:childTnLst>
                          </p:cTn>
                        </p:par>
                      </p:childTnLst>
                    </p:cTn>
                  </p:par>
                  <p:par>
                    <p:cTn id="165" fill="hold">
                      <p:stCondLst>
                        <p:cond delay="indefinite"/>
                      </p:stCondLst>
                      <p:childTnLst>
                        <p:par>
                          <p:cTn id="166" fill="hold">
                            <p:stCondLst>
                              <p:cond delay="0"/>
                            </p:stCondLst>
                            <p:childTnLst>
                              <p:par>
                                <p:cTn id="167" presetID="27" presetClass="entr" presetSubtype="0" fill="hold" grpId="0" nodeType="clickEffect">
                                  <p:stCondLst>
                                    <p:cond delay="0"/>
                                  </p:stCondLst>
                                  <p:iterate type="lt">
                                    <p:tmPct val="50000"/>
                                  </p:iterate>
                                  <p:childTnLst>
                                    <p:set>
                                      <p:cBhvr>
                                        <p:cTn id="168" dur="1" fill="hold">
                                          <p:stCondLst>
                                            <p:cond delay="0"/>
                                          </p:stCondLst>
                                        </p:cTn>
                                        <p:tgtEl>
                                          <p:spTgt spid="31"/>
                                        </p:tgtEl>
                                        <p:attrNameLst>
                                          <p:attrName>style.visibility</p:attrName>
                                        </p:attrNameLst>
                                      </p:cBhvr>
                                      <p:to>
                                        <p:strVal val="visible"/>
                                      </p:to>
                                    </p:set>
                                    <p:anim calcmode="discrete" valueType="clr">
                                      <p:cBhvr override="childStyle">
                                        <p:cTn id="169" dur="8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170" dur="80"/>
                                        <p:tgtEl>
                                          <p:spTgt spid="31"/>
                                        </p:tgtEl>
                                        <p:attrNameLst>
                                          <p:attrName>fillcolor</p:attrName>
                                        </p:attrNameLst>
                                      </p:cBhvr>
                                      <p:tavLst>
                                        <p:tav tm="0">
                                          <p:val>
                                            <p:clrVal>
                                              <a:schemeClr val="accent2"/>
                                            </p:clrVal>
                                          </p:val>
                                        </p:tav>
                                        <p:tav tm="50000">
                                          <p:val>
                                            <p:clrVal>
                                              <a:schemeClr val="hlink"/>
                                            </p:clrVal>
                                          </p:val>
                                        </p:tav>
                                      </p:tavLst>
                                    </p:anim>
                                    <p:set>
                                      <p:cBhvr>
                                        <p:cTn id="171" dur="80"/>
                                        <p:tgtEl>
                                          <p:spTgt spid="31"/>
                                        </p:tgtEl>
                                        <p:attrNameLst>
                                          <p:attrName>fill.type</p:attrName>
                                        </p:attrNameLst>
                                      </p:cBhvr>
                                      <p:to>
                                        <p:strVal val="solid"/>
                                      </p:to>
                                    </p:set>
                                  </p:childTnLst>
                                </p:cTn>
                              </p:par>
                            </p:childTnLst>
                          </p:cTn>
                        </p:par>
                      </p:childTnLst>
                    </p:cTn>
                  </p:par>
                  <p:par>
                    <p:cTn id="172" fill="hold">
                      <p:stCondLst>
                        <p:cond delay="indefinite"/>
                      </p:stCondLst>
                      <p:childTnLst>
                        <p:par>
                          <p:cTn id="173" fill="hold">
                            <p:stCondLst>
                              <p:cond delay="0"/>
                            </p:stCondLst>
                            <p:childTnLst>
                              <p:par>
                                <p:cTn id="174" presetID="27" presetClass="entr" presetSubtype="0" fill="hold" grpId="0" nodeType="clickEffect">
                                  <p:stCondLst>
                                    <p:cond delay="0"/>
                                  </p:stCondLst>
                                  <p:iterate type="lt">
                                    <p:tmPct val="50000"/>
                                  </p:iterate>
                                  <p:childTnLst>
                                    <p:set>
                                      <p:cBhvr>
                                        <p:cTn id="175" dur="1" fill="hold">
                                          <p:stCondLst>
                                            <p:cond delay="0"/>
                                          </p:stCondLst>
                                        </p:cTn>
                                        <p:tgtEl>
                                          <p:spTgt spid="32"/>
                                        </p:tgtEl>
                                        <p:attrNameLst>
                                          <p:attrName>style.visibility</p:attrName>
                                        </p:attrNameLst>
                                      </p:cBhvr>
                                      <p:to>
                                        <p:strVal val="visible"/>
                                      </p:to>
                                    </p:set>
                                    <p:anim calcmode="discrete" valueType="clr">
                                      <p:cBhvr override="childStyle">
                                        <p:cTn id="176" dur="80"/>
                                        <p:tgtEl>
                                          <p:spTgt spid="32"/>
                                        </p:tgtEl>
                                        <p:attrNameLst>
                                          <p:attrName>style.color</p:attrName>
                                        </p:attrNameLst>
                                      </p:cBhvr>
                                      <p:tavLst>
                                        <p:tav tm="0">
                                          <p:val>
                                            <p:clrVal>
                                              <a:schemeClr val="accent2"/>
                                            </p:clrVal>
                                          </p:val>
                                        </p:tav>
                                        <p:tav tm="50000">
                                          <p:val>
                                            <p:clrVal>
                                              <a:schemeClr val="hlink"/>
                                            </p:clrVal>
                                          </p:val>
                                        </p:tav>
                                      </p:tavLst>
                                    </p:anim>
                                    <p:anim calcmode="discrete" valueType="clr">
                                      <p:cBhvr>
                                        <p:cTn id="177" dur="80"/>
                                        <p:tgtEl>
                                          <p:spTgt spid="32"/>
                                        </p:tgtEl>
                                        <p:attrNameLst>
                                          <p:attrName>fillcolor</p:attrName>
                                        </p:attrNameLst>
                                      </p:cBhvr>
                                      <p:tavLst>
                                        <p:tav tm="0">
                                          <p:val>
                                            <p:clrVal>
                                              <a:schemeClr val="accent2"/>
                                            </p:clrVal>
                                          </p:val>
                                        </p:tav>
                                        <p:tav tm="50000">
                                          <p:val>
                                            <p:clrVal>
                                              <a:schemeClr val="hlink"/>
                                            </p:clrVal>
                                          </p:val>
                                        </p:tav>
                                      </p:tavLst>
                                    </p:anim>
                                    <p:set>
                                      <p:cBhvr>
                                        <p:cTn id="178" dur="80"/>
                                        <p:tgtEl>
                                          <p:spTgt spid="32"/>
                                        </p:tgtEl>
                                        <p:attrNameLst>
                                          <p:attrName>fill.type</p:attrName>
                                        </p:attrNameLst>
                                      </p:cBhvr>
                                      <p:to>
                                        <p:strVal val="solid"/>
                                      </p:to>
                                    </p:set>
                                  </p:childTnLst>
                                </p:cTn>
                              </p:par>
                            </p:childTnLst>
                          </p:cTn>
                        </p:par>
                      </p:childTnLst>
                    </p:cTn>
                  </p:par>
                  <p:par>
                    <p:cTn id="179" fill="hold">
                      <p:stCondLst>
                        <p:cond delay="indefinite"/>
                      </p:stCondLst>
                      <p:childTnLst>
                        <p:par>
                          <p:cTn id="180" fill="hold">
                            <p:stCondLst>
                              <p:cond delay="0"/>
                            </p:stCondLst>
                            <p:childTnLst>
                              <p:par>
                                <p:cTn id="181" presetID="27" presetClass="entr" presetSubtype="0" fill="hold" grpId="0" nodeType="clickEffect">
                                  <p:stCondLst>
                                    <p:cond delay="0"/>
                                  </p:stCondLst>
                                  <p:iterate type="lt">
                                    <p:tmPct val="50000"/>
                                  </p:iterate>
                                  <p:childTnLst>
                                    <p:set>
                                      <p:cBhvr>
                                        <p:cTn id="182" dur="1" fill="hold">
                                          <p:stCondLst>
                                            <p:cond delay="0"/>
                                          </p:stCondLst>
                                        </p:cTn>
                                        <p:tgtEl>
                                          <p:spTgt spid="33"/>
                                        </p:tgtEl>
                                        <p:attrNameLst>
                                          <p:attrName>style.visibility</p:attrName>
                                        </p:attrNameLst>
                                      </p:cBhvr>
                                      <p:to>
                                        <p:strVal val="visible"/>
                                      </p:to>
                                    </p:set>
                                    <p:anim calcmode="discrete" valueType="clr">
                                      <p:cBhvr override="childStyle">
                                        <p:cTn id="183" dur="80"/>
                                        <p:tgtEl>
                                          <p:spTgt spid="33"/>
                                        </p:tgtEl>
                                        <p:attrNameLst>
                                          <p:attrName>style.color</p:attrName>
                                        </p:attrNameLst>
                                      </p:cBhvr>
                                      <p:tavLst>
                                        <p:tav tm="0">
                                          <p:val>
                                            <p:clrVal>
                                              <a:schemeClr val="accent2"/>
                                            </p:clrVal>
                                          </p:val>
                                        </p:tav>
                                        <p:tav tm="50000">
                                          <p:val>
                                            <p:clrVal>
                                              <a:schemeClr val="hlink"/>
                                            </p:clrVal>
                                          </p:val>
                                        </p:tav>
                                      </p:tavLst>
                                    </p:anim>
                                    <p:anim calcmode="discrete" valueType="clr">
                                      <p:cBhvr>
                                        <p:cTn id="184" dur="80"/>
                                        <p:tgtEl>
                                          <p:spTgt spid="33"/>
                                        </p:tgtEl>
                                        <p:attrNameLst>
                                          <p:attrName>fillcolor</p:attrName>
                                        </p:attrNameLst>
                                      </p:cBhvr>
                                      <p:tavLst>
                                        <p:tav tm="0">
                                          <p:val>
                                            <p:clrVal>
                                              <a:schemeClr val="accent2"/>
                                            </p:clrVal>
                                          </p:val>
                                        </p:tav>
                                        <p:tav tm="50000">
                                          <p:val>
                                            <p:clrVal>
                                              <a:schemeClr val="hlink"/>
                                            </p:clrVal>
                                          </p:val>
                                        </p:tav>
                                      </p:tavLst>
                                    </p:anim>
                                    <p:set>
                                      <p:cBhvr>
                                        <p:cTn id="185" dur="80"/>
                                        <p:tgtEl>
                                          <p:spTgt spid="33"/>
                                        </p:tgtEl>
                                        <p:attrNameLst>
                                          <p:attrName>fill.type</p:attrName>
                                        </p:attrNameLst>
                                      </p:cBhvr>
                                      <p:to>
                                        <p:strVal val="solid"/>
                                      </p:to>
                                    </p:set>
                                  </p:childTnLst>
                                </p:cTn>
                              </p:par>
                            </p:childTnLst>
                          </p:cTn>
                        </p:par>
                      </p:childTnLst>
                    </p:cTn>
                  </p:par>
                  <p:par>
                    <p:cTn id="186" fill="hold">
                      <p:stCondLst>
                        <p:cond delay="indefinite"/>
                      </p:stCondLst>
                      <p:childTnLst>
                        <p:par>
                          <p:cTn id="187" fill="hold">
                            <p:stCondLst>
                              <p:cond delay="0"/>
                            </p:stCondLst>
                            <p:childTnLst>
                              <p:par>
                                <p:cTn id="188" presetID="27" presetClass="entr" presetSubtype="0" fill="hold" grpId="0" nodeType="clickEffect">
                                  <p:stCondLst>
                                    <p:cond delay="0"/>
                                  </p:stCondLst>
                                  <p:iterate type="lt">
                                    <p:tmPct val="50000"/>
                                  </p:iterate>
                                  <p:childTnLst>
                                    <p:set>
                                      <p:cBhvr>
                                        <p:cTn id="189" dur="1" fill="hold">
                                          <p:stCondLst>
                                            <p:cond delay="0"/>
                                          </p:stCondLst>
                                        </p:cTn>
                                        <p:tgtEl>
                                          <p:spTgt spid="34"/>
                                        </p:tgtEl>
                                        <p:attrNameLst>
                                          <p:attrName>style.visibility</p:attrName>
                                        </p:attrNameLst>
                                      </p:cBhvr>
                                      <p:to>
                                        <p:strVal val="visible"/>
                                      </p:to>
                                    </p:set>
                                    <p:anim calcmode="discrete" valueType="clr">
                                      <p:cBhvr override="childStyle">
                                        <p:cTn id="190" dur="80"/>
                                        <p:tgtEl>
                                          <p:spTgt spid="34"/>
                                        </p:tgtEl>
                                        <p:attrNameLst>
                                          <p:attrName>style.color</p:attrName>
                                        </p:attrNameLst>
                                      </p:cBhvr>
                                      <p:tavLst>
                                        <p:tav tm="0">
                                          <p:val>
                                            <p:clrVal>
                                              <a:schemeClr val="accent2"/>
                                            </p:clrVal>
                                          </p:val>
                                        </p:tav>
                                        <p:tav tm="50000">
                                          <p:val>
                                            <p:clrVal>
                                              <a:schemeClr val="hlink"/>
                                            </p:clrVal>
                                          </p:val>
                                        </p:tav>
                                      </p:tavLst>
                                    </p:anim>
                                    <p:anim calcmode="discrete" valueType="clr">
                                      <p:cBhvr>
                                        <p:cTn id="191" dur="80"/>
                                        <p:tgtEl>
                                          <p:spTgt spid="34"/>
                                        </p:tgtEl>
                                        <p:attrNameLst>
                                          <p:attrName>fillcolor</p:attrName>
                                        </p:attrNameLst>
                                      </p:cBhvr>
                                      <p:tavLst>
                                        <p:tav tm="0">
                                          <p:val>
                                            <p:clrVal>
                                              <a:schemeClr val="accent2"/>
                                            </p:clrVal>
                                          </p:val>
                                        </p:tav>
                                        <p:tav tm="50000">
                                          <p:val>
                                            <p:clrVal>
                                              <a:schemeClr val="hlink"/>
                                            </p:clrVal>
                                          </p:val>
                                        </p:tav>
                                      </p:tavLst>
                                    </p:anim>
                                    <p:set>
                                      <p:cBhvr>
                                        <p:cTn id="192" dur="80"/>
                                        <p:tgtEl>
                                          <p:spTgt spid="34"/>
                                        </p:tgtEl>
                                        <p:attrNameLst>
                                          <p:attrName>fill.type</p:attrName>
                                        </p:attrNameLst>
                                      </p:cBhvr>
                                      <p:to>
                                        <p:strVal val="solid"/>
                                      </p:to>
                                    </p:set>
                                  </p:childTnLst>
                                </p:cTn>
                              </p:par>
                            </p:childTnLst>
                          </p:cTn>
                        </p:par>
                      </p:childTnLst>
                    </p:cTn>
                  </p:par>
                  <p:par>
                    <p:cTn id="193" fill="hold">
                      <p:stCondLst>
                        <p:cond delay="indefinite"/>
                      </p:stCondLst>
                      <p:childTnLst>
                        <p:par>
                          <p:cTn id="194" fill="hold">
                            <p:stCondLst>
                              <p:cond delay="0"/>
                            </p:stCondLst>
                            <p:childTnLst>
                              <p:par>
                                <p:cTn id="195" presetID="27" presetClass="entr" presetSubtype="0" fill="hold" grpId="0" nodeType="clickEffect">
                                  <p:stCondLst>
                                    <p:cond delay="0"/>
                                  </p:stCondLst>
                                  <p:iterate type="lt">
                                    <p:tmPct val="50000"/>
                                  </p:iterate>
                                  <p:childTnLst>
                                    <p:set>
                                      <p:cBhvr>
                                        <p:cTn id="196" dur="1" fill="hold">
                                          <p:stCondLst>
                                            <p:cond delay="0"/>
                                          </p:stCondLst>
                                        </p:cTn>
                                        <p:tgtEl>
                                          <p:spTgt spid="35"/>
                                        </p:tgtEl>
                                        <p:attrNameLst>
                                          <p:attrName>style.visibility</p:attrName>
                                        </p:attrNameLst>
                                      </p:cBhvr>
                                      <p:to>
                                        <p:strVal val="visible"/>
                                      </p:to>
                                    </p:set>
                                    <p:anim calcmode="discrete" valueType="clr">
                                      <p:cBhvr override="childStyle">
                                        <p:cTn id="197" dur="80"/>
                                        <p:tgtEl>
                                          <p:spTgt spid="35"/>
                                        </p:tgtEl>
                                        <p:attrNameLst>
                                          <p:attrName>style.color</p:attrName>
                                        </p:attrNameLst>
                                      </p:cBhvr>
                                      <p:tavLst>
                                        <p:tav tm="0">
                                          <p:val>
                                            <p:clrVal>
                                              <a:schemeClr val="accent2"/>
                                            </p:clrVal>
                                          </p:val>
                                        </p:tav>
                                        <p:tav tm="50000">
                                          <p:val>
                                            <p:clrVal>
                                              <a:schemeClr val="hlink"/>
                                            </p:clrVal>
                                          </p:val>
                                        </p:tav>
                                      </p:tavLst>
                                    </p:anim>
                                    <p:anim calcmode="discrete" valueType="clr">
                                      <p:cBhvr>
                                        <p:cTn id="198" dur="80"/>
                                        <p:tgtEl>
                                          <p:spTgt spid="35"/>
                                        </p:tgtEl>
                                        <p:attrNameLst>
                                          <p:attrName>fillcolor</p:attrName>
                                        </p:attrNameLst>
                                      </p:cBhvr>
                                      <p:tavLst>
                                        <p:tav tm="0">
                                          <p:val>
                                            <p:clrVal>
                                              <a:schemeClr val="accent2"/>
                                            </p:clrVal>
                                          </p:val>
                                        </p:tav>
                                        <p:tav tm="50000">
                                          <p:val>
                                            <p:clrVal>
                                              <a:schemeClr val="hlink"/>
                                            </p:clrVal>
                                          </p:val>
                                        </p:tav>
                                      </p:tavLst>
                                    </p:anim>
                                    <p:set>
                                      <p:cBhvr>
                                        <p:cTn id="199" dur="80"/>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5" grpId="1">
        <p:bldAsOne/>
      </p:bldGraphic>
      <p:bldGraphic spid="5" grpId="2">
        <p:bldAsOne/>
      </p:bldGraphic>
      <p:bldGraphic spid="6" grpId="0">
        <p:bldAsOne/>
      </p:bldGraphic>
      <p:bldGraphic spid="6" grpId="1">
        <p:bldAsOne/>
      </p:bldGraphic>
      <p:bldGraphic spid="6" grpId="2">
        <p:bldAsOne/>
      </p:bldGraphic>
      <p:bldP spid="31" grpId="0" animBg="1"/>
      <p:bldP spid="32" grpId="0" animBg="1"/>
      <p:bldP spid="33" grpId="0" animBg="1"/>
      <p:bldP spid="34" grpId="0" animBg="1"/>
      <p:bldP spid="35" grpId="0" animBg="1"/>
      <p:bldGraphic spid="28" grpId="0">
        <p:bldAsOne/>
      </p:bldGraphic>
      <p:bldP spid="21" grpId="0" animBg="1"/>
      <p:bldP spid="21" grpId="1" animBg="1"/>
      <p:bldP spid="21" grpId="2" animBg="1"/>
      <p:bldP spid="36" grpId="0"/>
      <p:bldP spid="3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45242"/>
            <a:ext cx="8681876" cy="1304133"/>
          </a:xfrm>
        </p:spPr>
        <p:txBody>
          <a:bodyPr>
            <a:normAutofit/>
          </a:bodyPr>
          <a:lstStyle/>
          <a:p>
            <a:r>
              <a:rPr lang="is-IS" sz="4200" b="1" dirty="0">
                <a:latin typeface="Calibri"/>
                <a:cs typeface="Calibri"/>
              </a:rPr>
              <a:t>How Do We Help the LGBT Struggler? </a:t>
            </a:r>
            <a:endParaRPr lang="en-US" sz="4200" dirty="0">
              <a:latin typeface="Calibri"/>
              <a:cs typeface="Calibri"/>
            </a:endParaRPr>
          </a:p>
        </p:txBody>
      </p:sp>
      <p:sp>
        <p:nvSpPr>
          <p:cNvPr id="3" name="Content Placeholder 2"/>
          <p:cNvSpPr>
            <a:spLocks noGrp="1"/>
          </p:cNvSpPr>
          <p:nvPr>
            <p:ph idx="1"/>
          </p:nvPr>
        </p:nvSpPr>
        <p:spPr>
          <a:xfrm>
            <a:off x="285751" y="1517378"/>
            <a:ext cx="8477250" cy="960590"/>
          </a:xfrm>
        </p:spPr>
        <p:txBody>
          <a:bodyPr>
            <a:normAutofit/>
            <a:scene3d>
              <a:camera prst="orthographicFront"/>
              <a:lightRig rig="soft" dir="t">
                <a:rot lat="0" lon="0" rev="10800000"/>
              </a:lightRig>
            </a:scene3d>
            <a:sp3d>
              <a:bevelT w="27940" h="12700"/>
              <a:contourClr>
                <a:srgbClr val="DDDDDD"/>
              </a:contourClr>
            </a:sp3d>
          </a:bodyPr>
          <a:lstStyle/>
          <a:p>
            <a:pPr marL="0" indent="0">
              <a:buNone/>
            </a:pPr>
            <a:r>
              <a:rPr lang="en-US" sz="3600" b="1" spc="150" dirty="0" smtClean="0">
                <a:ln w="11430"/>
                <a:solidFill>
                  <a:srgbClr val="F8F8F8"/>
                </a:solidFill>
                <a:effectLst>
                  <a:outerShdw blurRad="25400" algn="tl" rotWithShape="0">
                    <a:srgbClr val="000000">
                      <a:alpha val="43000"/>
                    </a:srgbClr>
                  </a:outerShdw>
                </a:effectLst>
                <a:latin typeface="Arial"/>
                <a:cs typeface="Arial"/>
              </a:rPr>
              <a:t> </a:t>
            </a:r>
            <a:r>
              <a:rPr lang="en-US" sz="3800" b="1" spc="150" dirty="0" smtClean="0">
                <a:ln w="11430"/>
                <a:solidFill>
                  <a:srgbClr val="F8F8F8"/>
                </a:solidFill>
                <a:effectLst>
                  <a:outerShdw blurRad="25400" algn="tl" rotWithShape="0">
                    <a:srgbClr val="000000">
                      <a:alpha val="43000"/>
                    </a:srgbClr>
                  </a:outerShdw>
                </a:effectLst>
                <a:latin typeface="Arial"/>
                <a:cs typeface="Arial"/>
              </a:rPr>
              <a:t> Authentic Reparative Therapy…</a:t>
            </a:r>
            <a:endParaRPr lang="en-US" sz="3800" b="1" spc="150" dirty="0">
              <a:ln w="11430"/>
              <a:solidFill>
                <a:srgbClr val="F8F8F8"/>
              </a:solidFill>
              <a:effectLst>
                <a:outerShdw blurRad="25400" algn="tl" rotWithShape="0">
                  <a:srgbClr val="000000">
                    <a:alpha val="43000"/>
                  </a:srgbClr>
                </a:outerShdw>
              </a:effectLst>
              <a:latin typeface="Arial"/>
              <a:cs typeface="Arial"/>
            </a:endParaRPr>
          </a:p>
        </p:txBody>
      </p:sp>
      <p:sp>
        <p:nvSpPr>
          <p:cNvPr id="4" name="TextBox 3"/>
          <p:cNvSpPr txBox="1"/>
          <p:nvPr/>
        </p:nvSpPr>
        <p:spPr>
          <a:xfrm>
            <a:off x="780520" y="2335093"/>
            <a:ext cx="6192677" cy="523220"/>
          </a:xfrm>
          <a:prstGeom prst="rect">
            <a:avLst/>
          </a:prstGeom>
          <a:noFill/>
        </p:spPr>
        <p:txBody>
          <a:bodyPr wrap="square" rtlCol="0">
            <a:spAutoFit/>
          </a:bodyPr>
          <a:lstStyle/>
          <a:p>
            <a:r>
              <a:rPr lang="en-US" sz="2800" dirty="0" smtClean="0">
                <a:latin typeface="Arial"/>
                <a:cs typeface="Arial"/>
              </a:rPr>
              <a:t>…Reflects sound biblical principles</a:t>
            </a:r>
            <a:endParaRPr lang="en-US" sz="2800" dirty="0">
              <a:latin typeface="Arial"/>
              <a:cs typeface="Arial"/>
            </a:endParaRPr>
          </a:p>
        </p:txBody>
      </p:sp>
      <p:sp>
        <p:nvSpPr>
          <p:cNvPr id="5" name="TextBox 4"/>
          <p:cNvSpPr txBox="1"/>
          <p:nvPr/>
        </p:nvSpPr>
        <p:spPr>
          <a:xfrm>
            <a:off x="780520" y="3746713"/>
            <a:ext cx="8363480" cy="523220"/>
          </a:xfrm>
          <a:prstGeom prst="rect">
            <a:avLst/>
          </a:prstGeom>
          <a:noFill/>
        </p:spPr>
        <p:txBody>
          <a:bodyPr wrap="square" rtlCol="0">
            <a:spAutoFit/>
          </a:bodyPr>
          <a:lstStyle/>
          <a:p>
            <a:r>
              <a:rPr lang="en-US" sz="2800" dirty="0" smtClean="0">
                <a:latin typeface="Arial"/>
                <a:cs typeface="Arial"/>
              </a:rPr>
              <a:t>…Works because it feels and deals with causes </a:t>
            </a:r>
            <a:endParaRPr lang="en-US" sz="2800" dirty="0">
              <a:latin typeface="Arial"/>
              <a:cs typeface="Arial"/>
            </a:endParaRPr>
          </a:p>
        </p:txBody>
      </p:sp>
      <p:sp>
        <p:nvSpPr>
          <p:cNvPr id="6" name="TextBox 5"/>
          <p:cNvSpPr txBox="1"/>
          <p:nvPr/>
        </p:nvSpPr>
        <p:spPr>
          <a:xfrm>
            <a:off x="780520" y="3007172"/>
            <a:ext cx="8585730" cy="523220"/>
          </a:xfrm>
          <a:prstGeom prst="rect">
            <a:avLst/>
          </a:prstGeom>
          <a:noFill/>
        </p:spPr>
        <p:txBody>
          <a:bodyPr wrap="square" rtlCol="0">
            <a:spAutoFit/>
          </a:bodyPr>
          <a:lstStyle/>
          <a:p>
            <a:r>
              <a:rPr lang="en-US" sz="2800" dirty="0" smtClean="0">
                <a:latin typeface="Arial"/>
                <a:cs typeface="Arial"/>
              </a:rPr>
              <a:t>…Is not a “magic pill” and doesn’t “trump” the Word </a:t>
            </a:r>
            <a:endParaRPr lang="en-US" sz="2800" dirty="0">
              <a:latin typeface="Arial"/>
              <a:cs typeface="Arial"/>
            </a:endParaRPr>
          </a:p>
        </p:txBody>
      </p:sp>
      <p:sp>
        <p:nvSpPr>
          <p:cNvPr id="7" name="TextBox 6"/>
          <p:cNvSpPr txBox="1"/>
          <p:nvPr/>
        </p:nvSpPr>
        <p:spPr>
          <a:xfrm>
            <a:off x="780520" y="4525239"/>
            <a:ext cx="7525280" cy="523220"/>
          </a:xfrm>
          <a:prstGeom prst="rect">
            <a:avLst/>
          </a:prstGeom>
          <a:noFill/>
        </p:spPr>
        <p:txBody>
          <a:bodyPr wrap="square" rtlCol="0">
            <a:spAutoFit/>
          </a:bodyPr>
          <a:lstStyle/>
          <a:p>
            <a:r>
              <a:rPr lang="en-US" sz="2800" dirty="0" smtClean="0">
                <a:latin typeface="Arial"/>
                <a:cs typeface="Arial"/>
              </a:rPr>
              <a:t>…Reflects compassion (Agape)</a:t>
            </a:r>
            <a:endParaRPr lang="en-US" sz="2800" dirty="0">
              <a:latin typeface="Arial"/>
              <a:cs typeface="Arial"/>
            </a:endParaRPr>
          </a:p>
        </p:txBody>
      </p:sp>
      <p:sp>
        <p:nvSpPr>
          <p:cNvPr id="8" name="TextBox 7"/>
          <p:cNvSpPr txBox="1"/>
          <p:nvPr/>
        </p:nvSpPr>
        <p:spPr>
          <a:xfrm>
            <a:off x="762000" y="5436150"/>
            <a:ext cx="8205626" cy="954107"/>
          </a:xfrm>
          <a:prstGeom prst="rect">
            <a:avLst/>
          </a:prstGeom>
          <a:noFill/>
        </p:spPr>
        <p:txBody>
          <a:bodyPr wrap="square" rtlCol="0">
            <a:spAutoFit/>
          </a:bodyPr>
          <a:lstStyle/>
          <a:p>
            <a:r>
              <a:rPr lang="en-US" sz="2800" dirty="0" smtClean="0">
                <a:latin typeface="Arial"/>
                <a:cs typeface="Arial"/>
              </a:rPr>
              <a:t>   God is in it all…He is the great Physician!</a:t>
            </a:r>
          </a:p>
          <a:p>
            <a:r>
              <a:rPr lang="en-US" sz="2800" dirty="0" smtClean="0">
                <a:latin typeface="Arial"/>
                <a:cs typeface="Arial"/>
              </a:rPr>
              <a:t>  In the New Testament…Love is the answer.</a:t>
            </a:r>
            <a:endParaRPr lang="en-US" sz="2800" dirty="0">
              <a:latin typeface="Arial"/>
              <a:cs typeface="Arial"/>
            </a:endParaRPr>
          </a:p>
        </p:txBody>
      </p:sp>
    </p:spTree>
    <p:extLst>
      <p:ext uri="{BB962C8B-B14F-4D97-AF65-F5344CB8AC3E}">
        <p14:creationId xmlns:p14="http://schemas.microsoft.com/office/powerpoint/2010/main" val="3094419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6" presetClass="entr" presetSubtype="0" fill="hold" grpId="0" nodeType="clickEffect">
                                  <p:stCondLst>
                                    <p:cond delay="0"/>
                                  </p:stCondLst>
                                  <p:iterate type="lt">
                                    <p:tmPct val="10000"/>
                                  </p:iterate>
                                  <p:childTnLst>
                                    <p:set>
                                      <p:cBhvr>
                                        <p:cTn id="34" dur="1" fill="hold">
                                          <p:stCondLst>
                                            <p:cond delay="0"/>
                                          </p:stCondLst>
                                        </p:cTn>
                                        <p:tgtEl>
                                          <p:spTgt spid="8"/>
                                        </p:tgtEl>
                                        <p:attrNameLst>
                                          <p:attrName>style.visibility</p:attrName>
                                        </p:attrNameLst>
                                      </p:cBhvr>
                                      <p:to>
                                        <p:strVal val="visible"/>
                                      </p:to>
                                    </p:set>
                                    <p:anim by="(-#ppt_w*2)" calcmode="lin" valueType="num">
                                      <p:cBhvr rctx="PPT">
                                        <p:cTn id="35" dur="500" autoRev="1" fill="hold">
                                          <p:stCondLst>
                                            <p:cond delay="0"/>
                                          </p:stCondLst>
                                        </p:cTn>
                                        <p:tgtEl>
                                          <p:spTgt spid="8"/>
                                        </p:tgtEl>
                                        <p:attrNameLst>
                                          <p:attrName>ppt_w</p:attrName>
                                        </p:attrNameLst>
                                      </p:cBhvr>
                                    </p:anim>
                                    <p:anim by="(#ppt_w*0.50)" calcmode="lin" valueType="num">
                                      <p:cBhvr>
                                        <p:cTn id="36" dur="500" decel="50000" autoRev="1" fill="hold">
                                          <p:stCondLst>
                                            <p:cond delay="0"/>
                                          </p:stCondLst>
                                        </p:cTn>
                                        <p:tgtEl>
                                          <p:spTgt spid="8"/>
                                        </p:tgtEl>
                                        <p:attrNameLst>
                                          <p:attrName>ppt_x</p:attrName>
                                        </p:attrNameLst>
                                      </p:cBhvr>
                                    </p:anim>
                                    <p:anim from="(-#ppt_h/2)" to="(#ppt_y)" calcmode="lin" valueType="num">
                                      <p:cBhvr>
                                        <p:cTn id="37" dur="1000" fill="hold">
                                          <p:stCondLst>
                                            <p:cond delay="0"/>
                                          </p:stCondLst>
                                        </p:cTn>
                                        <p:tgtEl>
                                          <p:spTgt spid="8"/>
                                        </p:tgtEl>
                                        <p:attrNameLst>
                                          <p:attrName>ppt_y</p:attrName>
                                        </p:attrNameLst>
                                      </p:cBhvr>
                                    </p:anim>
                                    <p:animRot by="21600000">
                                      <p:cBhvr>
                                        <p:cTn id="38"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1" y="282238"/>
            <a:ext cx="6477000" cy="959625"/>
          </a:xfrm>
        </p:spPr>
        <p:txBody>
          <a:bodyPr/>
          <a:lstStyle/>
          <a:p>
            <a:r>
              <a:rPr lang="en-US" dirty="0" smtClean="0">
                <a:latin typeface="Calibri"/>
                <a:cs typeface="Calibri"/>
              </a:rPr>
              <a:t>RESOURCES</a:t>
            </a:r>
            <a:endParaRPr lang="en-US" dirty="0">
              <a:latin typeface="Calibri"/>
              <a:cs typeface="Calibri"/>
            </a:endParaRPr>
          </a:p>
        </p:txBody>
      </p:sp>
      <p:pic>
        <p:nvPicPr>
          <p:cNvPr id="8" name="Picture 7" descr="A Que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4939" y="1569733"/>
            <a:ext cx="1678646" cy="2557937"/>
          </a:xfrm>
          <a:prstGeom prst="rect">
            <a:avLst/>
          </a:prstGeom>
        </p:spPr>
      </p:pic>
      <p:pic>
        <p:nvPicPr>
          <p:cNvPr id="9" name="Picture 8" descr="Bigger World Yet 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335" y="4282779"/>
            <a:ext cx="1522084" cy="2393905"/>
          </a:xfrm>
          <a:prstGeom prst="rect">
            <a:avLst/>
          </a:prstGeom>
        </p:spPr>
      </p:pic>
      <p:sp>
        <p:nvSpPr>
          <p:cNvPr id="12" name="TextBox 11"/>
          <p:cNvSpPr txBox="1"/>
          <p:nvPr/>
        </p:nvSpPr>
        <p:spPr>
          <a:xfrm>
            <a:off x="1902419" y="4660548"/>
            <a:ext cx="7392397" cy="523220"/>
          </a:xfrm>
          <a:prstGeom prst="rect">
            <a:avLst/>
          </a:prstGeom>
          <a:noFill/>
        </p:spPr>
        <p:txBody>
          <a:bodyPr wrap="square" rtlCol="0">
            <a:spAutoFit/>
          </a:bodyPr>
          <a:lstStyle/>
          <a:p>
            <a:r>
              <a:rPr lang="en-US" sz="2800" b="1" dirty="0" smtClean="0">
                <a:latin typeface="Arial"/>
                <a:cs typeface="Arial"/>
              </a:rPr>
              <a:t> </a:t>
            </a:r>
            <a:r>
              <a:rPr lang="en-US" sz="2800" b="1" dirty="0" smtClean="0">
                <a:latin typeface="Arial"/>
                <a:cs typeface="Arial"/>
              </a:rPr>
              <a:t> </a:t>
            </a:r>
            <a:r>
              <a:rPr lang="en-US" sz="2400" b="1" dirty="0" err="1" smtClean="0">
                <a:latin typeface="Arial"/>
                <a:cs typeface="Arial"/>
              </a:rPr>
              <a:t>www.ReparativeTherapyCenter.com</a:t>
            </a:r>
            <a:endParaRPr lang="en-US" sz="2400" b="1" dirty="0">
              <a:latin typeface="Arial"/>
              <a:cs typeface="Arial"/>
            </a:endParaRPr>
          </a:p>
        </p:txBody>
      </p:sp>
      <p:sp>
        <p:nvSpPr>
          <p:cNvPr id="13" name="TextBox 12"/>
          <p:cNvSpPr txBox="1"/>
          <p:nvPr/>
        </p:nvSpPr>
        <p:spPr>
          <a:xfrm>
            <a:off x="1902419" y="4134209"/>
            <a:ext cx="7241581" cy="523220"/>
          </a:xfrm>
          <a:prstGeom prst="rect">
            <a:avLst/>
          </a:prstGeom>
          <a:noFill/>
        </p:spPr>
        <p:txBody>
          <a:bodyPr wrap="square" rtlCol="0">
            <a:spAutoFit/>
          </a:bodyPr>
          <a:lstStyle/>
          <a:p>
            <a:r>
              <a:rPr lang="en-US" sz="2800" b="1" dirty="0" smtClean="0">
                <a:solidFill>
                  <a:srgbClr val="E1150D"/>
                </a:solidFill>
                <a:latin typeface="Arial"/>
                <a:cs typeface="Arial"/>
              </a:rPr>
              <a:t>  </a:t>
            </a:r>
            <a:r>
              <a:rPr lang="en-US" sz="2400" b="1" dirty="0" smtClean="0">
                <a:solidFill>
                  <a:srgbClr val="FFFFFF"/>
                </a:solidFill>
                <a:latin typeface="Arial"/>
                <a:cs typeface="Arial"/>
                <a:hlinkClick r:id="rId4"/>
              </a:rPr>
              <a:t>www.voices-of-</a:t>
            </a:r>
            <a:r>
              <a:rPr lang="en-US" sz="2400" b="1" dirty="0" smtClean="0">
                <a:solidFill>
                  <a:srgbClr val="FFFFFF"/>
                </a:solidFill>
                <a:latin typeface="Arial"/>
                <a:cs typeface="Arial"/>
                <a:hlinkClick r:id="rId4"/>
              </a:rPr>
              <a:t>change.org</a:t>
            </a:r>
            <a:r>
              <a:rPr lang="en-US" sz="2400" b="1" dirty="0">
                <a:latin typeface="Arial"/>
                <a:cs typeface="Arial"/>
              </a:rPr>
              <a:t>, </a:t>
            </a:r>
            <a:r>
              <a:rPr lang="en-US" sz="2400" b="1" dirty="0" err="1">
                <a:latin typeface="Arial"/>
                <a:cs typeface="Arial"/>
              </a:rPr>
              <a:t>www.narth.com</a:t>
            </a:r>
            <a:endParaRPr lang="en-US" sz="2400" b="1" dirty="0">
              <a:latin typeface="Arial"/>
              <a:cs typeface="Arial"/>
            </a:endParaRPr>
          </a:p>
        </p:txBody>
      </p:sp>
      <p:pic>
        <p:nvPicPr>
          <p:cNvPr id="14" name="Picture 13" descr="Parent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335" y="1542416"/>
            <a:ext cx="1715832" cy="2585255"/>
          </a:xfrm>
          <a:prstGeom prst="rect">
            <a:avLst/>
          </a:prstGeom>
        </p:spPr>
      </p:pic>
      <p:pic>
        <p:nvPicPr>
          <p:cNvPr id="6" name="Picture 5" descr="Hallman boo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0875" y="1515098"/>
            <a:ext cx="1714501" cy="2612573"/>
          </a:xfrm>
          <a:prstGeom prst="rect">
            <a:avLst/>
          </a:prstGeom>
        </p:spPr>
      </p:pic>
      <p:pic>
        <p:nvPicPr>
          <p:cNvPr id="4" name="Picture 3" descr="61Zqx3Z8e+L._AA160_.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9375" y="1569734"/>
            <a:ext cx="1698625" cy="2564475"/>
          </a:xfrm>
          <a:prstGeom prst="rect">
            <a:avLst/>
          </a:prstGeom>
        </p:spPr>
      </p:pic>
      <p:sp>
        <p:nvSpPr>
          <p:cNvPr id="16" name="TextBox 15"/>
          <p:cNvSpPr txBox="1"/>
          <p:nvPr/>
        </p:nvSpPr>
        <p:spPr>
          <a:xfrm>
            <a:off x="2096168" y="5372999"/>
            <a:ext cx="5779749" cy="646331"/>
          </a:xfrm>
          <a:prstGeom prst="rect">
            <a:avLst/>
          </a:prstGeom>
          <a:noFill/>
        </p:spPr>
        <p:txBody>
          <a:bodyPr wrap="square" rtlCol="0">
            <a:spAutoFit/>
          </a:bodyPr>
          <a:lstStyle/>
          <a:p>
            <a:r>
              <a:rPr lang="en-US" b="1" dirty="0">
                <a:solidFill>
                  <a:srgbClr val="800000"/>
                </a:solidFill>
                <a:latin typeface="Arial"/>
                <a:cs typeface="Arial"/>
              </a:rPr>
              <a:t>http://</a:t>
            </a:r>
            <a:r>
              <a:rPr lang="en-US" b="1" dirty="0" err="1">
                <a:solidFill>
                  <a:srgbClr val="800000"/>
                </a:solidFill>
                <a:latin typeface="Arial"/>
                <a:cs typeface="Arial"/>
              </a:rPr>
              <a:t>www.breakpoint.org</a:t>
            </a:r>
            <a:r>
              <a:rPr lang="en-US" b="1" dirty="0">
                <a:solidFill>
                  <a:srgbClr val="800000"/>
                </a:solidFill>
                <a:latin typeface="Arial"/>
                <a:cs typeface="Arial"/>
              </a:rPr>
              <a:t>/2017/03/breakpoint</a:t>
            </a:r>
            <a:r>
              <a:rPr lang="en-US" b="1" dirty="0" smtClean="0">
                <a:solidFill>
                  <a:srgbClr val="800000"/>
                </a:solidFill>
                <a:latin typeface="Arial"/>
                <a:cs typeface="Arial"/>
              </a:rPr>
              <a:t>-the</a:t>
            </a:r>
            <a:r>
              <a:rPr lang="en-US" b="1" dirty="0">
                <a:solidFill>
                  <a:srgbClr val="800000"/>
                </a:solidFill>
                <a:latin typeface="Arial"/>
                <a:cs typeface="Arial"/>
              </a:rPr>
              <a:t>-silent-suffering-of-gay-men/</a:t>
            </a:r>
            <a:endParaRPr lang="en-US" b="1" dirty="0">
              <a:solidFill>
                <a:srgbClr val="800000"/>
              </a:solidFill>
              <a:latin typeface="Arial"/>
              <a:cs typeface="Arial"/>
            </a:endParaRPr>
          </a:p>
        </p:txBody>
      </p:sp>
      <p:sp>
        <p:nvSpPr>
          <p:cNvPr id="18" name="TextBox 17"/>
          <p:cNvSpPr txBox="1"/>
          <p:nvPr/>
        </p:nvSpPr>
        <p:spPr>
          <a:xfrm>
            <a:off x="2096168" y="6030353"/>
            <a:ext cx="7827976" cy="646331"/>
          </a:xfrm>
          <a:prstGeom prst="rect">
            <a:avLst/>
          </a:prstGeom>
          <a:noFill/>
        </p:spPr>
        <p:txBody>
          <a:bodyPr wrap="square" rtlCol="0">
            <a:spAutoFit/>
          </a:bodyPr>
          <a:lstStyle/>
          <a:p>
            <a:r>
              <a:rPr lang="en-US" sz="1200" b="1" dirty="0" smtClean="0">
                <a:solidFill>
                  <a:srgbClr val="800000"/>
                </a:solidFill>
                <a:latin typeface="Arial"/>
                <a:cs typeface="Arial"/>
              </a:rPr>
              <a:t> </a:t>
            </a:r>
            <a:r>
              <a:rPr lang="en-US" sz="1200" dirty="0">
                <a:solidFill>
                  <a:srgbClr val="800000"/>
                </a:solidFill>
              </a:rPr>
              <a:t>https://</a:t>
            </a:r>
            <a:r>
              <a:rPr lang="en-US" sz="1200" dirty="0" err="1">
                <a:solidFill>
                  <a:srgbClr val="800000"/>
                </a:solidFill>
              </a:rPr>
              <a:t>www.thegospelcoalition.org</a:t>
            </a:r>
            <a:r>
              <a:rPr lang="en-US" sz="1200" dirty="0">
                <a:solidFill>
                  <a:srgbClr val="800000"/>
                </a:solidFill>
              </a:rPr>
              <a:t>/article/two-minute-clip-homosexuality-every-christian-should-watch</a:t>
            </a:r>
            <a:r>
              <a:rPr lang="en-US" sz="1200" dirty="0" smtClean="0">
                <a:solidFill>
                  <a:srgbClr val="800000"/>
                </a:solidFill>
                <a:hlinkClick r:id="rId8"/>
              </a:rPr>
              <a:t>https</a:t>
            </a:r>
            <a:r>
              <a:rPr lang="en-US" sz="1200" dirty="0">
                <a:solidFill>
                  <a:srgbClr val="800000"/>
                </a:solidFill>
                <a:hlinkClick r:id="rId8"/>
              </a:rPr>
              <a:t>://www.thegospelcoalition.org/article/you-are-not-your-</a:t>
            </a:r>
            <a:r>
              <a:rPr lang="en-US" sz="1200" dirty="0" smtClean="0">
                <a:solidFill>
                  <a:srgbClr val="800000"/>
                </a:solidFill>
                <a:hlinkClick r:id="rId8"/>
              </a:rPr>
              <a:t>sexuality</a:t>
            </a:r>
            <a:r>
              <a:rPr lang="en-US" sz="1200" dirty="0" smtClean="0">
                <a:solidFill>
                  <a:srgbClr val="800000"/>
                </a:solidFill>
              </a:rPr>
              <a:t>,</a:t>
            </a:r>
            <a:endParaRPr lang="en-US" sz="1200" dirty="0">
              <a:solidFill>
                <a:srgbClr val="800000"/>
              </a:solidFill>
            </a:endParaRPr>
          </a:p>
          <a:p>
            <a:r>
              <a:rPr lang="en-US" sz="1200" dirty="0">
                <a:solidFill>
                  <a:srgbClr val="800000"/>
                </a:solidFill>
                <a:hlinkClick r:id="rId9"/>
              </a:rPr>
              <a:t>https://youtu.be/</a:t>
            </a:r>
            <a:r>
              <a:rPr lang="en-US" sz="1200" dirty="0" smtClean="0">
                <a:solidFill>
                  <a:srgbClr val="800000"/>
                </a:solidFill>
                <a:hlinkClick r:id="rId9"/>
              </a:rPr>
              <a:t>ptNHDclmFSE</a:t>
            </a:r>
            <a:endParaRPr lang="en-US" sz="1200" b="1" dirty="0">
              <a:solidFill>
                <a:srgbClr val="800000"/>
              </a:solidFill>
              <a:latin typeface="Arial"/>
              <a:cs typeface="Arial"/>
            </a:endParaRPr>
          </a:p>
        </p:txBody>
      </p:sp>
    </p:spTree>
    <p:extLst>
      <p:ext uri="{BB962C8B-B14F-4D97-AF65-F5344CB8AC3E}">
        <p14:creationId xmlns:p14="http://schemas.microsoft.com/office/powerpoint/2010/main" val="1249245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3250" y="162801"/>
            <a:ext cx="7969250" cy="2295496"/>
          </a:xfrm>
        </p:spPr>
        <p:txBody>
          <a:bodyPr>
            <a:normAutofit/>
          </a:bodyPr>
          <a:lstStyle/>
          <a:p>
            <a:r>
              <a:rPr lang="en-US" sz="3600" b="1" dirty="0" smtClean="0">
                <a:latin typeface="Calibri"/>
                <a:cs typeface="Calibri"/>
              </a:rPr>
              <a:t>Transgenderism in Children and Adults:</a:t>
            </a:r>
            <a:br>
              <a:rPr lang="en-US" sz="3600" b="1" dirty="0" smtClean="0">
                <a:latin typeface="Calibri"/>
                <a:cs typeface="Calibri"/>
              </a:rPr>
            </a:br>
            <a:r>
              <a:rPr lang="en-US" sz="3200" i="1" dirty="0" smtClean="0">
                <a:latin typeface="Calibri"/>
                <a:cs typeface="Calibri"/>
              </a:rPr>
              <a:t>Traumatic Causes, The Healing Power of God, and Successful Therapy</a:t>
            </a:r>
            <a:br>
              <a:rPr lang="en-US" sz="3200" i="1" dirty="0" smtClean="0">
                <a:latin typeface="Calibri"/>
                <a:cs typeface="Calibri"/>
              </a:rPr>
            </a:br>
            <a:r>
              <a:rPr lang="en-US" sz="1400" dirty="0" smtClean="0">
                <a:latin typeface="Calibri"/>
                <a:cs typeface="Calibri"/>
              </a:rPr>
              <a:t>October 2015</a:t>
            </a:r>
            <a:endParaRPr lang="en-US" sz="1400" dirty="0">
              <a:latin typeface="Calibri"/>
              <a:cs typeface="Calibri"/>
            </a:endParaRPr>
          </a:p>
        </p:txBody>
      </p:sp>
      <p:sp>
        <p:nvSpPr>
          <p:cNvPr id="3" name="Subtitle 2"/>
          <p:cNvSpPr>
            <a:spLocks noGrp="1"/>
          </p:cNvSpPr>
          <p:nvPr>
            <p:ph type="subTitle" idx="1"/>
          </p:nvPr>
        </p:nvSpPr>
        <p:spPr>
          <a:xfrm>
            <a:off x="762000" y="4797608"/>
            <a:ext cx="7543800" cy="990600"/>
          </a:xfrm>
        </p:spPr>
        <p:txBody>
          <a:bodyPr>
            <a:normAutofit/>
          </a:bodyPr>
          <a:lstStyle/>
          <a:p>
            <a:r>
              <a:rPr lang="en-US" sz="2200" dirty="0" smtClean="0">
                <a:latin typeface="Arial"/>
                <a:cs typeface="Arial"/>
              </a:rPr>
              <a:t>David H. Pickup, MA, LMFT </a:t>
            </a:r>
          </a:p>
          <a:p>
            <a:r>
              <a:rPr lang="en-US" sz="2200" dirty="0" smtClean="0">
                <a:latin typeface="Arial"/>
                <a:cs typeface="Arial"/>
              </a:rPr>
              <a:t>Dallas, Texas…Los Angeles, California</a:t>
            </a:r>
            <a:endParaRPr lang="en-US" sz="2200" dirty="0">
              <a:latin typeface="Arial"/>
              <a:cs typeface="Arial"/>
            </a:endParaRPr>
          </a:p>
        </p:txBody>
      </p:sp>
      <p:sp>
        <p:nvSpPr>
          <p:cNvPr id="4" name="Rectangle 3"/>
          <p:cNvSpPr/>
          <p:nvPr/>
        </p:nvSpPr>
        <p:spPr>
          <a:xfrm>
            <a:off x="603250" y="0"/>
            <a:ext cx="7969250" cy="3057582"/>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endParaRPr>
          </a:p>
        </p:txBody>
      </p:sp>
      <p:pic>
        <p:nvPicPr>
          <p:cNvPr id="5" name="Picture 4" descr="RT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8102" y="5838985"/>
            <a:ext cx="1055633" cy="719850"/>
          </a:xfrm>
          <a:prstGeom prst="rect">
            <a:avLst/>
          </a:prstGeom>
          <a:ln>
            <a:solidFill>
              <a:schemeClr val="bg2"/>
            </a:solidFill>
          </a:ln>
        </p:spPr>
      </p:pic>
    </p:spTree>
    <p:extLst>
      <p:ext uri="{BB962C8B-B14F-4D97-AF65-F5344CB8AC3E}">
        <p14:creationId xmlns:p14="http://schemas.microsoft.com/office/powerpoint/2010/main" val="3137841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599" y="178365"/>
            <a:ext cx="7993859" cy="1014869"/>
          </a:xfrm>
        </p:spPr>
        <p:txBody>
          <a:bodyPr>
            <a:normAutofit/>
          </a:bodyPr>
          <a:lstStyle/>
          <a:p>
            <a:r>
              <a:rPr lang="en-US" sz="6000" dirty="0" smtClean="0">
                <a:latin typeface="Calibri"/>
                <a:cs typeface="Calibri"/>
              </a:rPr>
              <a:t>True </a:t>
            </a:r>
            <a:r>
              <a:rPr lang="en-US" sz="4000" dirty="0" smtClean="0">
                <a:latin typeface="Calibri"/>
                <a:cs typeface="Calibri"/>
              </a:rPr>
              <a:t>or </a:t>
            </a:r>
            <a:r>
              <a:rPr lang="en-US" sz="6000" dirty="0">
                <a:latin typeface="Calibri"/>
                <a:cs typeface="Calibri"/>
              </a:rPr>
              <a:t>F</a:t>
            </a:r>
            <a:r>
              <a:rPr lang="en-US" sz="6000" dirty="0" smtClean="0">
                <a:latin typeface="Calibri"/>
                <a:cs typeface="Calibri"/>
              </a:rPr>
              <a:t>alse?</a:t>
            </a:r>
            <a:endParaRPr lang="en-US" sz="6000" dirty="0">
              <a:latin typeface="Calibri"/>
              <a:cs typeface="Calibri"/>
            </a:endParaRPr>
          </a:p>
        </p:txBody>
      </p:sp>
      <p:sp>
        <p:nvSpPr>
          <p:cNvPr id="4" name="Content Placeholder 2"/>
          <p:cNvSpPr txBox="1">
            <a:spLocks/>
          </p:cNvSpPr>
          <p:nvPr/>
        </p:nvSpPr>
        <p:spPr>
          <a:xfrm>
            <a:off x="151651" y="1357842"/>
            <a:ext cx="8992350" cy="632731"/>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b="1" dirty="0" smtClean="0">
                <a:solidFill>
                  <a:schemeClr val="tx1"/>
                </a:solidFill>
                <a:latin typeface="Arial"/>
                <a:cs typeface="Arial"/>
              </a:rPr>
              <a:t>1.  Homosexual/Transgender feelings</a:t>
            </a:r>
            <a:r>
              <a:rPr lang="en-US" b="1" dirty="0">
                <a:solidFill>
                  <a:schemeClr val="tx1"/>
                </a:solidFill>
                <a:latin typeface="Arial"/>
                <a:cs typeface="Arial"/>
              </a:rPr>
              <a:t> </a:t>
            </a:r>
            <a:r>
              <a:rPr lang="en-US" b="1" dirty="0" smtClean="0">
                <a:solidFill>
                  <a:schemeClr val="tx1"/>
                </a:solidFill>
                <a:latin typeface="Arial"/>
                <a:cs typeface="Arial"/>
              </a:rPr>
              <a:t>are a choice. </a:t>
            </a:r>
            <a:endParaRPr lang="en-US" b="1" dirty="0">
              <a:solidFill>
                <a:schemeClr val="tx1"/>
              </a:solidFill>
              <a:latin typeface="Arial"/>
              <a:cs typeface="Arial"/>
            </a:endParaRPr>
          </a:p>
        </p:txBody>
      </p:sp>
      <p:sp>
        <p:nvSpPr>
          <p:cNvPr id="5" name="Content Placeholder 2"/>
          <p:cNvSpPr txBox="1">
            <a:spLocks/>
          </p:cNvSpPr>
          <p:nvPr/>
        </p:nvSpPr>
        <p:spPr>
          <a:xfrm>
            <a:off x="307847" y="685800"/>
            <a:ext cx="8581218" cy="988408"/>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endParaRPr lang="en-US" dirty="0">
              <a:latin typeface="Arial"/>
              <a:cs typeface="Arial"/>
            </a:endParaRPr>
          </a:p>
        </p:txBody>
      </p:sp>
      <p:sp>
        <p:nvSpPr>
          <p:cNvPr id="8" name="Content Placeholder 2"/>
          <p:cNvSpPr txBox="1">
            <a:spLocks/>
          </p:cNvSpPr>
          <p:nvPr/>
        </p:nvSpPr>
        <p:spPr>
          <a:xfrm>
            <a:off x="307847" y="3202969"/>
            <a:ext cx="8836153" cy="1499809"/>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742950" indent="-742950">
              <a:buAutoNum type="arabicPeriod" startAt="2"/>
            </a:pPr>
            <a:endParaRPr lang="en-US" sz="3300" b="1" dirty="0" smtClean="0">
              <a:solidFill>
                <a:srgbClr val="FFFFFF"/>
              </a:solidFill>
              <a:latin typeface="Arial"/>
              <a:cs typeface="Arial"/>
            </a:endParaRPr>
          </a:p>
        </p:txBody>
      </p:sp>
      <p:sp>
        <p:nvSpPr>
          <p:cNvPr id="7" name="Content Placeholder 2"/>
          <p:cNvSpPr txBox="1">
            <a:spLocks/>
          </p:cNvSpPr>
          <p:nvPr/>
        </p:nvSpPr>
        <p:spPr>
          <a:xfrm>
            <a:off x="151651" y="1815506"/>
            <a:ext cx="8992350" cy="632731"/>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b="1" dirty="0" smtClean="0">
                <a:solidFill>
                  <a:srgbClr val="FFFFFF"/>
                </a:solidFill>
                <a:latin typeface="Arial"/>
                <a:cs typeface="Arial"/>
              </a:rPr>
              <a:t>2.  Gay marriage is about love &amp; marriage.</a:t>
            </a:r>
            <a:endParaRPr lang="en-US" b="1" dirty="0">
              <a:solidFill>
                <a:srgbClr val="FFFFFF"/>
              </a:solidFill>
              <a:latin typeface="Arial"/>
              <a:cs typeface="Arial"/>
            </a:endParaRPr>
          </a:p>
        </p:txBody>
      </p:sp>
      <p:sp>
        <p:nvSpPr>
          <p:cNvPr id="9" name="Content Placeholder 2"/>
          <p:cNvSpPr txBox="1">
            <a:spLocks/>
          </p:cNvSpPr>
          <p:nvPr/>
        </p:nvSpPr>
        <p:spPr>
          <a:xfrm>
            <a:off x="151651" y="2307920"/>
            <a:ext cx="9148546" cy="632731"/>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b="1" dirty="0" smtClean="0">
                <a:solidFill>
                  <a:srgbClr val="FFFFFF"/>
                </a:solidFill>
                <a:latin typeface="Arial"/>
                <a:cs typeface="Arial"/>
              </a:rPr>
              <a:t>3.  There is a Gay gene and a Transgender gene.</a:t>
            </a:r>
            <a:endParaRPr lang="en-US" b="1" dirty="0">
              <a:solidFill>
                <a:srgbClr val="FFFFFF"/>
              </a:solidFill>
              <a:latin typeface="Arial"/>
              <a:cs typeface="Arial"/>
            </a:endParaRPr>
          </a:p>
        </p:txBody>
      </p:sp>
      <p:sp>
        <p:nvSpPr>
          <p:cNvPr id="10" name="Content Placeholder 2"/>
          <p:cNvSpPr txBox="1">
            <a:spLocks/>
          </p:cNvSpPr>
          <p:nvPr/>
        </p:nvSpPr>
        <p:spPr>
          <a:xfrm>
            <a:off x="151651" y="2754705"/>
            <a:ext cx="9326452" cy="632731"/>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b="1" dirty="0" smtClean="0">
                <a:solidFill>
                  <a:srgbClr val="FFFFFF"/>
                </a:solidFill>
                <a:latin typeface="Arial"/>
                <a:cs typeface="Arial"/>
              </a:rPr>
              <a:t>4.  The highest at risk group for disease is age 18-25.</a:t>
            </a:r>
            <a:endParaRPr lang="en-US" b="1" dirty="0">
              <a:solidFill>
                <a:srgbClr val="FFFFFF"/>
              </a:solidFill>
              <a:latin typeface="Arial"/>
              <a:cs typeface="Arial"/>
            </a:endParaRPr>
          </a:p>
        </p:txBody>
      </p:sp>
      <p:sp>
        <p:nvSpPr>
          <p:cNvPr id="12" name="Content Placeholder 2"/>
          <p:cNvSpPr txBox="1">
            <a:spLocks/>
          </p:cNvSpPr>
          <p:nvPr/>
        </p:nvSpPr>
        <p:spPr>
          <a:xfrm>
            <a:off x="151651" y="4213404"/>
            <a:ext cx="8992350" cy="632731"/>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b="1" dirty="0">
                <a:solidFill>
                  <a:srgbClr val="FFFFFF"/>
                </a:solidFill>
                <a:latin typeface="Arial"/>
                <a:cs typeface="Arial"/>
              </a:rPr>
              <a:t>7</a:t>
            </a:r>
            <a:r>
              <a:rPr lang="en-US" b="1" dirty="0" smtClean="0">
                <a:solidFill>
                  <a:srgbClr val="FFFFFF"/>
                </a:solidFill>
                <a:latin typeface="Arial"/>
                <a:cs typeface="Arial"/>
              </a:rPr>
              <a:t>.  LGBT persons are mentally ill.</a:t>
            </a:r>
            <a:endParaRPr lang="en-US" b="1" dirty="0">
              <a:solidFill>
                <a:srgbClr val="FFFFFF"/>
              </a:solidFill>
              <a:latin typeface="Arial"/>
              <a:cs typeface="Arial"/>
            </a:endParaRPr>
          </a:p>
        </p:txBody>
      </p:sp>
      <p:sp>
        <p:nvSpPr>
          <p:cNvPr id="13" name="Content Placeholder 2"/>
          <p:cNvSpPr txBox="1">
            <a:spLocks/>
          </p:cNvSpPr>
          <p:nvPr/>
        </p:nvSpPr>
        <p:spPr>
          <a:xfrm>
            <a:off x="151651" y="3719703"/>
            <a:ext cx="9148546" cy="632731"/>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b="1" dirty="0" smtClean="0">
                <a:solidFill>
                  <a:srgbClr val="FFFFFF"/>
                </a:solidFill>
                <a:latin typeface="Arial"/>
                <a:cs typeface="Arial"/>
              </a:rPr>
              <a:t>6.  Homosexual Christians were in the early church.</a:t>
            </a:r>
            <a:endParaRPr lang="en-US" b="1" dirty="0">
              <a:solidFill>
                <a:srgbClr val="FFFFFF"/>
              </a:solidFill>
              <a:latin typeface="Arial"/>
              <a:cs typeface="Arial"/>
            </a:endParaRPr>
          </a:p>
        </p:txBody>
      </p:sp>
      <p:sp>
        <p:nvSpPr>
          <p:cNvPr id="14" name="Content Placeholder 2"/>
          <p:cNvSpPr txBox="1">
            <a:spLocks/>
          </p:cNvSpPr>
          <p:nvPr/>
        </p:nvSpPr>
        <p:spPr>
          <a:xfrm>
            <a:off x="151651" y="3239672"/>
            <a:ext cx="8992350" cy="632731"/>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b="1" dirty="0">
                <a:solidFill>
                  <a:srgbClr val="FFFFFF"/>
                </a:solidFill>
                <a:latin typeface="Arial"/>
                <a:cs typeface="Arial"/>
              </a:rPr>
              <a:t>5</a:t>
            </a:r>
            <a:r>
              <a:rPr lang="en-US" b="1" dirty="0" smtClean="0">
                <a:solidFill>
                  <a:srgbClr val="FFFFFF"/>
                </a:solidFill>
                <a:latin typeface="Arial"/>
                <a:cs typeface="Arial"/>
              </a:rPr>
              <a:t>.  Safe sex prevents diseases.</a:t>
            </a:r>
            <a:endParaRPr lang="en-US" b="1" dirty="0">
              <a:solidFill>
                <a:srgbClr val="FFFFFF"/>
              </a:solidFill>
              <a:latin typeface="Arial"/>
              <a:cs typeface="Arial"/>
            </a:endParaRPr>
          </a:p>
        </p:txBody>
      </p:sp>
      <p:sp>
        <p:nvSpPr>
          <p:cNvPr id="15" name="Content Placeholder 2"/>
          <p:cNvSpPr txBox="1">
            <a:spLocks/>
          </p:cNvSpPr>
          <p:nvPr/>
        </p:nvSpPr>
        <p:spPr>
          <a:xfrm>
            <a:off x="151651" y="4714018"/>
            <a:ext cx="9148546" cy="632731"/>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b="1" dirty="0">
                <a:solidFill>
                  <a:srgbClr val="FFFFFF"/>
                </a:solidFill>
                <a:latin typeface="Arial"/>
                <a:cs typeface="Arial"/>
              </a:rPr>
              <a:t>8</a:t>
            </a:r>
            <a:r>
              <a:rPr lang="en-US" b="1" dirty="0" smtClean="0">
                <a:solidFill>
                  <a:srgbClr val="FFFFFF"/>
                </a:solidFill>
                <a:latin typeface="Arial"/>
                <a:cs typeface="Arial"/>
              </a:rPr>
              <a:t>.  Temptations are sinful.  </a:t>
            </a:r>
            <a:endParaRPr lang="en-US" b="1" dirty="0">
              <a:solidFill>
                <a:srgbClr val="FFFFFF"/>
              </a:solidFill>
              <a:latin typeface="Arial"/>
              <a:cs typeface="Arial"/>
            </a:endParaRPr>
          </a:p>
        </p:txBody>
      </p:sp>
      <p:sp>
        <p:nvSpPr>
          <p:cNvPr id="16" name="Content Placeholder 2"/>
          <p:cNvSpPr txBox="1">
            <a:spLocks/>
          </p:cNvSpPr>
          <p:nvPr/>
        </p:nvSpPr>
        <p:spPr>
          <a:xfrm>
            <a:off x="151651" y="5239609"/>
            <a:ext cx="8992350" cy="632731"/>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b="1" dirty="0">
                <a:solidFill>
                  <a:srgbClr val="FFFFFF"/>
                </a:solidFill>
                <a:latin typeface="Arial"/>
                <a:cs typeface="Arial"/>
              </a:rPr>
              <a:t>9</a:t>
            </a:r>
            <a:r>
              <a:rPr lang="en-US" b="1" dirty="0" smtClean="0">
                <a:solidFill>
                  <a:srgbClr val="FFFFFF"/>
                </a:solidFill>
                <a:latin typeface="Arial"/>
                <a:cs typeface="Arial"/>
              </a:rPr>
              <a:t>.  Repentant homosexuals are fully accepted in the church.</a:t>
            </a:r>
            <a:endParaRPr lang="en-US" b="1" dirty="0">
              <a:solidFill>
                <a:srgbClr val="FFFFFF"/>
              </a:solidFill>
              <a:latin typeface="Arial"/>
              <a:cs typeface="Arial"/>
            </a:endParaRPr>
          </a:p>
        </p:txBody>
      </p:sp>
      <p:sp>
        <p:nvSpPr>
          <p:cNvPr id="17" name="Content Placeholder 2"/>
          <p:cNvSpPr txBox="1">
            <a:spLocks/>
          </p:cNvSpPr>
          <p:nvPr/>
        </p:nvSpPr>
        <p:spPr>
          <a:xfrm>
            <a:off x="151650" y="5727197"/>
            <a:ext cx="8992350" cy="632731"/>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b="1" dirty="0" smtClean="0">
                <a:solidFill>
                  <a:srgbClr val="FFFFFF"/>
                </a:solidFill>
                <a:latin typeface="Arial"/>
                <a:cs typeface="Arial"/>
              </a:rPr>
              <a:t>10. </a:t>
            </a:r>
            <a:r>
              <a:rPr lang="en-US" b="1" dirty="0" err="1" smtClean="0">
                <a:solidFill>
                  <a:srgbClr val="FFFFFF"/>
                </a:solidFill>
                <a:latin typeface="Arial"/>
                <a:cs typeface="Arial"/>
              </a:rPr>
              <a:t>Transgenders</a:t>
            </a:r>
            <a:r>
              <a:rPr lang="en-US" b="1" dirty="0" smtClean="0">
                <a:solidFill>
                  <a:srgbClr val="FFFFFF"/>
                </a:solidFill>
                <a:latin typeface="Arial"/>
                <a:cs typeface="Arial"/>
              </a:rPr>
              <a:t> are defined as intersex.</a:t>
            </a:r>
            <a:endParaRPr lang="en-US" b="1" dirty="0">
              <a:solidFill>
                <a:srgbClr val="FFFFFF"/>
              </a:solidFill>
              <a:latin typeface="Arial"/>
              <a:cs typeface="Arial"/>
            </a:endParaRPr>
          </a:p>
        </p:txBody>
      </p:sp>
    </p:spTree>
    <p:extLst>
      <p:ext uri="{BB962C8B-B14F-4D97-AF65-F5344CB8AC3E}">
        <p14:creationId xmlns:p14="http://schemas.microsoft.com/office/powerpoint/2010/main" val="2607074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7" grpId="0"/>
      <p:bldP spid="9" grpId="0"/>
      <p:bldP spid="10" grpId="0"/>
      <p:bldP spid="12" grpId="0"/>
      <p:bldP spid="13" grpId="0"/>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599" y="178365"/>
            <a:ext cx="7993859" cy="1014869"/>
          </a:xfrm>
        </p:spPr>
        <p:txBody>
          <a:bodyPr>
            <a:normAutofit/>
          </a:bodyPr>
          <a:lstStyle/>
          <a:p>
            <a:r>
              <a:rPr lang="en-US" sz="6000" dirty="0" smtClean="0">
                <a:latin typeface="Calibri"/>
                <a:cs typeface="Calibri"/>
              </a:rPr>
              <a:t>TRUE </a:t>
            </a:r>
            <a:r>
              <a:rPr lang="en-US" sz="4000" dirty="0" smtClean="0">
                <a:latin typeface="Calibri"/>
                <a:cs typeface="Calibri"/>
              </a:rPr>
              <a:t>or </a:t>
            </a:r>
            <a:r>
              <a:rPr lang="en-US" sz="6000" dirty="0" smtClean="0">
                <a:latin typeface="Calibri"/>
                <a:cs typeface="Calibri"/>
              </a:rPr>
              <a:t>false?</a:t>
            </a:r>
            <a:endParaRPr lang="en-US" sz="6000" dirty="0">
              <a:latin typeface="Calibri"/>
              <a:cs typeface="Calibri"/>
            </a:endParaRPr>
          </a:p>
        </p:txBody>
      </p:sp>
      <p:sp>
        <p:nvSpPr>
          <p:cNvPr id="4" name="Content Placeholder 2"/>
          <p:cNvSpPr txBox="1">
            <a:spLocks/>
          </p:cNvSpPr>
          <p:nvPr/>
        </p:nvSpPr>
        <p:spPr>
          <a:xfrm>
            <a:off x="151651" y="1490547"/>
            <a:ext cx="8992350" cy="632731"/>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sz="2700" b="1" dirty="0" smtClean="0">
                <a:solidFill>
                  <a:schemeClr val="tx1"/>
                </a:solidFill>
                <a:latin typeface="Arial"/>
                <a:cs typeface="Arial"/>
              </a:rPr>
              <a:t>1.  Women can be genetically born in men’s bodies.  </a:t>
            </a:r>
            <a:endParaRPr lang="en-US" sz="2700" b="1" dirty="0">
              <a:solidFill>
                <a:schemeClr val="tx1"/>
              </a:solidFill>
              <a:latin typeface="Arial"/>
              <a:cs typeface="Arial"/>
            </a:endParaRPr>
          </a:p>
        </p:txBody>
      </p:sp>
      <p:sp>
        <p:nvSpPr>
          <p:cNvPr id="5" name="Content Placeholder 2"/>
          <p:cNvSpPr txBox="1">
            <a:spLocks/>
          </p:cNvSpPr>
          <p:nvPr/>
        </p:nvSpPr>
        <p:spPr>
          <a:xfrm>
            <a:off x="307847" y="685800"/>
            <a:ext cx="8581218" cy="988408"/>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endParaRPr lang="en-US" dirty="0">
              <a:latin typeface="Arial"/>
              <a:cs typeface="Arial"/>
            </a:endParaRPr>
          </a:p>
        </p:txBody>
      </p:sp>
      <p:sp>
        <p:nvSpPr>
          <p:cNvPr id="8" name="Content Placeholder 2"/>
          <p:cNvSpPr txBox="1">
            <a:spLocks/>
          </p:cNvSpPr>
          <p:nvPr/>
        </p:nvSpPr>
        <p:spPr>
          <a:xfrm>
            <a:off x="307847" y="3202969"/>
            <a:ext cx="8836153" cy="1499809"/>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742950" indent="-742950">
              <a:buAutoNum type="arabicPeriod" startAt="2"/>
            </a:pPr>
            <a:endParaRPr lang="en-US" sz="3300" b="1" dirty="0" smtClean="0">
              <a:solidFill>
                <a:srgbClr val="FFFFFF"/>
              </a:solidFill>
              <a:latin typeface="Arial"/>
              <a:cs typeface="Arial"/>
            </a:endParaRPr>
          </a:p>
        </p:txBody>
      </p:sp>
      <p:sp>
        <p:nvSpPr>
          <p:cNvPr id="7" name="Content Placeholder 2"/>
          <p:cNvSpPr txBox="1">
            <a:spLocks/>
          </p:cNvSpPr>
          <p:nvPr/>
        </p:nvSpPr>
        <p:spPr>
          <a:xfrm>
            <a:off x="151651" y="2131872"/>
            <a:ext cx="8992350" cy="632731"/>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sz="2700" b="1" dirty="0" smtClean="0">
                <a:solidFill>
                  <a:srgbClr val="FFFFFF"/>
                </a:solidFill>
                <a:latin typeface="Arial"/>
                <a:cs typeface="Arial"/>
              </a:rPr>
              <a:t>2.  Transgenderism is about being true to one’s self.</a:t>
            </a:r>
            <a:endParaRPr lang="en-US" sz="2700" b="1" dirty="0">
              <a:solidFill>
                <a:srgbClr val="FFFFFF"/>
              </a:solidFill>
              <a:latin typeface="Arial"/>
              <a:cs typeface="Arial"/>
            </a:endParaRPr>
          </a:p>
        </p:txBody>
      </p:sp>
      <p:sp>
        <p:nvSpPr>
          <p:cNvPr id="9" name="Content Placeholder 2"/>
          <p:cNvSpPr txBox="1">
            <a:spLocks/>
          </p:cNvSpPr>
          <p:nvPr/>
        </p:nvSpPr>
        <p:spPr>
          <a:xfrm>
            <a:off x="151651" y="2886603"/>
            <a:ext cx="9148546" cy="632731"/>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sz="2700" b="1" dirty="0" smtClean="0">
                <a:solidFill>
                  <a:srgbClr val="FFFFFF"/>
                </a:solidFill>
                <a:latin typeface="Arial"/>
                <a:cs typeface="Arial"/>
              </a:rPr>
              <a:t>3.  Early trauma in gender identity can cause T.</a:t>
            </a:r>
            <a:endParaRPr lang="en-US" sz="2700" b="1" dirty="0">
              <a:solidFill>
                <a:srgbClr val="FFFFFF"/>
              </a:solidFill>
              <a:latin typeface="Arial"/>
              <a:cs typeface="Arial"/>
            </a:endParaRPr>
          </a:p>
        </p:txBody>
      </p:sp>
      <p:sp>
        <p:nvSpPr>
          <p:cNvPr id="10" name="Content Placeholder 2"/>
          <p:cNvSpPr txBox="1">
            <a:spLocks/>
          </p:cNvSpPr>
          <p:nvPr/>
        </p:nvSpPr>
        <p:spPr>
          <a:xfrm>
            <a:off x="151651" y="3589276"/>
            <a:ext cx="9326452" cy="632731"/>
          </a:xfrm>
          <a:prstGeom prst="rect">
            <a:avLst/>
          </a:prstGeom>
        </p:spPr>
        <p:txBody>
          <a:bodyPr vert="horz" lIns="91440" tIns="45720" rIns="91440" bIns="45720" rtlCol="0" anchor="ctr" anchorCtr="0">
            <a:normAutofit fontScale="77500" lnSpcReduction="2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sz="2700" b="1" dirty="0" smtClean="0">
                <a:solidFill>
                  <a:srgbClr val="FFFFFF"/>
                </a:solidFill>
                <a:latin typeface="Arial"/>
                <a:cs typeface="Arial"/>
              </a:rPr>
              <a:t>4.   </a:t>
            </a:r>
            <a:r>
              <a:rPr lang="en-US" sz="3100" b="1" dirty="0" smtClean="0">
                <a:solidFill>
                  <a:srgbClr val="FFFFFF"/>
                </a:solidFill>
                <a:latin typeface="Arial"/>
                <a:cs typeface="Arial"/>
              </a:rPr>
              <a:t>Trans population at much higher risk for drugs/violence.</a:t>
            </a:r>
            <a:endParaRPr lang="en-US" sz="3100" b="1" dirty="0">
              <a:solidFill>
                <a:srgbClr val="FFFFFF"/>
              </a:solidFill>
              <a:latin typeface="Arial"/>
              <a:cs typeface="Arial"/>
            </a:endParaRPr>
          </a:p>
        </p:txBody>
      </p:sp>
      <p:sp>
        <p:nvSpPr>
          <p:cNvPr id="12" name="Content Placeholder 2"/>
          <p:cNvSpPr txBox="1">
            <a:spLocks/>
          </p:cNvSpPr>
          <p:nvPr/>
        </p:nvSpPr>
        <p:spPr>
          <a:xfrm>
            <a:off x="151650" y="4248115"/>
            <a:ext cx="8992350" cy="632731"/>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sz="2700" b="1" dirty="0">
                <a:solidFill>
                  <a:srgbClr val="FFFFFF"/>
                </a:solidFill>
                <a:latin typeface="Arial"/>
                <a:cs typeface="Arial"/>
              </a:rPr>
              <a:t>5</a:t>
            </a:r>
            <a:r>
              <a:rPr lang="en-US" sz="2700" b="1" dirty="0" smtClean="0">
                <a:solidFill>
                  <a:srgbClr val="FFFFFF"/>
                </a:solidFill>
                <a:latin typeface="Arial"/>
                <a:cs typeface="Arial"/>
              </a:rPr>
              <a:t>.  Transgenders are mentally ill.</a:t>
            </a:r>
            <a:endParaRPr lang="en-US" sz="2700" b="1" dirty="0">
              <a:solidFill>
                <a:srgbClr val="FFFFFF"/>
              </a:solidFill>
              <a:latin typeface="Arial"/>
              <a:cs typeface="Arial"/>
            </a:endParaRPr>
          </a:p>
        </p:txBody>
      </p:sp>
      <p:sp>
        <p:nvSpPr>
          <p:cNvPr id="13" name="Content Placeholder 2"/>
          <p:cNvSpPr txBox="1">
            <a:spLocks/>
          </p:cNvSpPr>
          <p:nvPr/>
        </p:nvSpPr>
        <p:spPr>
          <a:xfrm>
            <a:off x="151651" y="4880846"/>
            <a:ext cx="9148546" cy="632731"/>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sz="2700" b="1" dirty="0" smtClean="0">
                <a:solidFill>
                  <a:srgbClr val="FFFFFF"/>
                </a:solidFill>
                <a:latin typeface="Arial"/>
                <a:cs typeface="Arial"/>
              </a:rPr>
              <a:t>6.  Trans persons come from mentally ill families.</a:t>
            </a:r>
            <a:endParaRPr lang="en-US" sz="2700" b="1" dirty="0">
              <a:solidFill>
                <a:srgbClr val="FFFFFF"/>
              </a:solidFill>
              <a:latin typeface="Arial"/>
              <a:cs typeface="Arial"/>
            </a:endParaRPr>
          </a:p>
        </p:txBody>
      </p:sp>
      <p:sp>
        <p:nvSpPr>
          <p:cNvPr id="14" name="Content Placeholder 2"/>
          <p:cNvSpPr txBox="1">
            <a:spLocks/>
          </p:cNvSpPr>
          <p:nvPr/>
        </p:nvSpPr>
        <p:spPr>
          <a:xfrm>
            <a:off x="151651" y="5555976"/>
            <a:ext cx="8992350" cy="632731"/>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sz="2700" b="1" dirty="0">
                <a:solidFill>
                  <a:srgbClr val="FFFFFF"/>
                </a:solidFill>
                <a:latin typeface="Arial"/>
                <a:cs typeface="Arial"/>
              </a:rPr>
              <a:t>7</a:t>
            </a:r>
            <a:r>
              <a:rPr lang="en-US" sz="2700" b="1" dirty="0" smtClean="0">
                <a:solidFill>
                  <a:srgbClr val="FFFFFF"/>
                </a:solidFill>
                <a:latin typeface="Arial"/>
                <a:cs typeface="Arial"/>
              </a:rPr>
              <a:t>.  Other profound emotional issues attend T.</a:t>
            </a:r>
            <a:endParaRPr lang="en-US" sz="2700" b="1" dirty="0">
              <a:solidFill>
                <a:srgbClr val="FFFFFF"/>
              </a:solidFill>
              <a:latin typeface="Arial"/>
              <a:cs typeface="Arial"/>
            </a:endParaRPr>
          </a:p>
        </p:txBody>
      </p:sp>
    </p:spTree>
    <p:extLst>
      <p:ext uri="{BB962C8B-B14F-4D97-AF65-F5344CB8AC3E}">
        <p14:creationId xmlns:p14="http://schemas.microsoft.com/office/powerpoint/2010/main" val="2607074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7" grpId="0"/>
      <p:bldP spid="9" grpId="0"/>
      <p:bldP spid="10"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9" y="178365"/>
            <a:ext cx="7838459" cy="1014869"/>
          </a:xfrm>
        </p:spPr>
        <p:txBody>
          <a:bodyPr>
            <a:normAutofit/>
          </a:bodyPr>
          <a:lstStyle/>
          <a:p>
            <a:r>
              <a:rPr lang="en-US" sz="6000" dirty="0" smtClean="0">
                <a:latin typeface="Calibri"/>
                <a:cs typeface="Calibri"/>
              </a:rPr>
              <a:t>The Basics </a:t>
            </a:r>
            <a:endParaRPr lang="en-US" sz="6000" dirty="0">
              <a:latin typeface="Calibri"/>
              <a:cs typeface="Calibri"/>
            </a:endParaRPr>
          </a:p>
        </p:txBody>
      </p:sp>
      <p:sp>
        <p:nvSpPr>
          <p:cNvPr id="4" name="Content Placeholder 2"/>
          <p:cNvSpPr txBox="1">
            <a:spLocks/>
          </p:cNvSpPr>
          <p:nvPr/>
        </p:nvSpPr>
        <p:spPr>
          <a:xfrm>
            <a:off x="307847" y="1674207"/>
            <a:ext cx="8836153" cy="1528761"/>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457200" indent="-457200">
              <a:buFont typeface="Arial" pitchFamily="34" charset="0"/>
              <a:buAutoNum type="arabicPeriod"/>
            </a:pPr>
            <a:r>
              <a:rPr lang="en-US" sz="3600" b="1" dirty="0" smtClean="0">
                <a:latin typeface="Arial"/>
                <a:cs typeface="Arial"/>
              </a:rPr>
              <a:t>  </a:t>
            </a:r>
            <a:r>
              <a:rPr lang="en-US" sz="3300" b="1" dirty="0" smtClean="0">
                <a:solidFill>
                  <a:srgbClr val="FFFFFF"/>
                </a:solidFill>
                <a:latin typeface="Arial"/>
                <a:cs typeface="Arial"/>
              </a:rPr>
              <a:t>Severe Gender Identity Dysphoria   </a:t>
            </a:r>
          </a:p>
          <a:p>
            <a:pPr marL="0" indent="0">
              <a:buNone/>
            </a:pPr>
            <a:r>
              <a:rPr lang="en-US" sz="3300" b="1" dirty="0">
                <a:solidFill>
                  <a:srgbClr val="FFFFFF"/>
                </a:solidFill>
                <a:latin typeface="Arial"/>
                <a:cs typeface="Arial"/>
              </a:rPr>
              <a:t> </a:t>
            </a:r>
            <a:r>
              <a:rPr lang="en-US" sz="3300" b="1" dirty="0" smtClean="0">
                <a:solidFill>
                  <a:srgbClr val="FFFFFF"/>
                </a:solidFill>
                <a:latin typeface="Arial"/>
                <a:cs typeface="Arial"/>
              </a:rPr>
              <a:t>         Intense unsettling family dysfunction</a:t>
            </a:r>
            <a:endParaRPr lang="en-US" sz="3300" b="1" dirty="0">
              <a:solidFill>
                <a:srgbClr val="FFFFFF"/>
              </a:solidFill>
              <a:latin typeface="Arial"/>
              <a:cs typeface="Arial"/>
            </a:endParaRPr>
          </a:p>
        </p:txBody>
      </p:sp>
      <p:sp>
        <p:nvSpPr>
          <p:cNvPr id="5" name="Content Placeholder 2"/>
          <p:cNvSpPr txBox="1">
            <a:spLocks/>
          </p:cNvSpPr>
          <p:nvPr/>
        </p:nvSpPr>
        <p:spPr>
          <a:xfrm>
            <a:off x="307847" y="685800"/>
            <a:ext cx="8581218" cy="988408"/>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endParaRPr lang="en-US" dirty="0">
              <a:latin typeface="Arial"/>
              <a:cs typeface="Arial"/>
            </a:endParaRPr>
          </a:p>
        </p:txBody>
      </p:sp>
      <p:sp>
        <p:nvSpPr>
          <p:cNvPr id="6" name="Content Placeholder 2"/>
          <p:cNvSpPr txBox="1">
            <a:spLocks/>
          </p:cNvSpPr>
          <p:nvPr/>
        </p:nvSpPr>
        <p:spPr>
          <a:xfrm>
            <a:off x="307847" y="5136667"/>
            <a:ext cx="8836153" cy="988408"/>
          </a:xfrm>
          <a:prstGeom prst="rect">
            <a:avLst/>
          </a:prstGeom>
        </p:spPr>
        <p:txBody>
          <a:bodyPr vert="horz" lIns="91440" tIns="45720" rIns="91440" bIns="45720" rtlCol="0" anchor="ctr" anchorCtr="0">
            <a:normAutofit fontScale="925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sz="3600" b="1" dirty="0" smtClean="0">
                <a:solidFill>
                  <a:srgbClr val="900000"/>
                </a:solidFill>
                <a:latin typeface="Arial"/>
                <a:cs typeface="Arial"/>
              </a:rPr>
              <a:t>3.   </a:t>
            </a:r>
            <a:r>
              <a:rPr lang="en-US" sz="3600" b="1" dirty="0" smtClean="0">
                <a:solidFill>
                  <a:srgbClr val="FFFFFF"/>
                </a:solidFill>
                <a:latin typeface="Arial"/>
                <a:cs typeface="Arial"/>
              </a:rPr>
              <a:t>Medical abuse/Media abuse/Activism</a:t>
            </a:r>
            <a:endParaRPr lang="en-US" sz="3600" b="1" dirty="0">
              <a:solidFill>
                <a:srgbClr val="FFFFFF"/>
              </a:solidFill>
              <a:latin typeface="Arial"/>
              <a:cs typeface="Arial"/>
            </a:endParaRPr>
          </a:p>
        </p:txBody>
      </p:sp>
      <p:sp>
        <p:nvSpPr>
          <p:cNvPr id="8" name="Content Placeholder 2"/>
          <p:cNvSpPr txBox="1">
            <a:spLocks/>
          </p:cNvSpPr>
          <p:nvPr/>
        </p:nvSpPr>
        <p:spPr>
          <a:xfrm>
            <a:off x="307847" y="3465332"/>
            <a:ext cx="8836153" cy="1499809"/>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742950" indent="-742950">
              <a:buAutoNum type="arabicPeriod" startAt="2"/>
            </a:pPr>
            <a:r>
              <a:rPr lang="en-US" sz="3300" b="1" dirty="0" smtClean="0">
                <a:solidFill>
                  <a:srgbClr val="FFFFFF"/>
                </a:solidFill>
                <a:latin typeface="Arial"/>
                <a:cs typeface="Arial"/>
              </a:rPr>
              <a:t>Severely Unmet Needs…</a:t>
            </a:r>
          </a:p>
          <a:p>
            <a:pPr marL="0" indent="0">
              <a:buNone/>
            </a:pPr>
            <a:r>
              <a:rPr lang="en-US" sz="3300" b="1" dirty="0">
                <a:solidFill>
                  <a:srgbClr val="FFFFFF"/>
                </a:solidFill>
                <a:latin typeface="Arial"/>
                <a:cs typeface="Arial"/>
              </a:rPr>
              <a:t> </a:t>
            </a:r>
            <a:r>
              <a:rPr lang="en-US" sz="3300" b="1" dirty="0" smtClean="0">
                <a:solidFill>
                  <a:srgbClr val="FFFFFF"/>
                </a:solidFill>
                <a:latin typeface="Arial"/>
                <a:cs typeface="Arial"/>
              </a:rPr>
              <a:t>         Affirmation, Approval, Affection</a:t>
            </a:r>
            <a:endParaRPr lang="en-US" sz="3300" b="1" dirty="0">
              <a:solidFill>
                <a:srgbClr val="FFFFFF"/>
              </a:solidFill>
              <a:latin typeface="Arial"/>
              <a:cs typeface="Arial"/>
            </a:endParaRPr>
          </a:p>
        </p:txBody>
      </p:sp>
    </p:spTree>
    <p:extLst>
      <p:ext uri="{BB962C8B-B14F-4D97-AF65-F5344CB8AC3E}">
        <p14:creationId xmlns:p14="http://schemas.microsoft.com/office/powerpoint/2010/main" val="489367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57" y="339293"/>
            <a:ext cx="8473424" cy="937893"/>
          </a:xfrm>
        </p:spPr>
        <p:txBody>
          <a:bodyPr>
            <a:normAutofit/>
          </a:bodyPr>
          <a:lstStyle/>
          <a:p>
            <a:r>
              <a:rPr lang="en-US" dirty="0" smtClean="0">
                <a:latin typeface="Calibri"/>
                <a:cs typeface="Calibri"/>
              </a:rPr>
              <a:t> The research says</a:t>
            </a:r>
            <a:r>
              <a:rPr lang="is-IS" dirty="0" smtClean="0">
                <a:latin typeface="Calibri"/>
                <a:cs typeface="Calibri"/>
              </a:rPr>
              <a:t>…</a:t>
            </a:r>
            <a:endParaRPr lang="en-US" dirty="0">
              <a:latin typeface="Calibri"/>
              <a:cs typeface="Calibri"/>
            </a:endParaRPr>
          </a:p>
        </p:txBody>
      </p:sp>
      <p:sp>
        <p:nvSpPr>
          <p:cNvPr id="4" name="Content Placeholder 5"/>
          <p:cNvSpPr txBox="1">
            <a:spLocks/>
          </p:cNvSpPr>
          <p:nvPr/>
        </p:nvSpPr>
        <p:spPr>
          <a:xfrm>
            <a:off x="322258" y="1698134"/>
            <a:ext cx="8473424" cy="5159866"/>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a:lstStyle>
          <a:p>
            <a:pPr marL="514350" indent="-514350">
              <a:buAutoNum type="arabicPeriod"/>
            </a:pPr>
            <a:r>
              <a:rPr lang="en-US" sz="2600" b="1" dirty="0" smtClean="0">
                <a:solidFill>
                  <a:schemeClr val="tx1"/>
                </a:solidFill>
                <a:latin typeface="Arial"/>
                <a:cs typeface="Arial"/>
              </a:rPr>
              <a:t>75% of gender dysphoria persons resolved</a:t>
            </a:r>
          </a:p>
          <a:p>
            <a:pPr marL="0" indent="0">
              <a:buNone/>
            </a:pPr>
            <a:r>
              <a:rPr lang="en-US" sz="2600" b="1" dirty="0">
                <a:solidFill>
                  <a:schemeClr val="tx1"/>
                </a:solidFill>
                <a:latin typeface="Arial"/>
                <a:cs typeface="Arial"/>
              </a:rPr>
              <a:t> </a:t>
            </a:r>
            <a:r>
              <a:rPr lang="en-US" sz="2600" b="1" dirty="0" smtClean="0">
                <a:solidFill>
                  <a:schemeClr val="tx1"/>
                </a:solidFill>
                <a:latin typeface="Arial"/>
                <a:cs typeface="Arial"/>
              </a:rPr>
              <a:t>    by adulthood.</a:t>
            </a:r>
          </a:p>
          <a:p>
            <a:pPr marL="514350" indent="-514350">
              <a:buAutoNum type="arabicPeriod" startAt="2"/>
            </a:pPr>
            <a:r>
              <a:rPr lang="en-US" sz="2600" b="1" dirty="0" smtClean="0">
                <a:solidFill>
                  <a:schemeClr val="tx1"/>
                </a:solidFill>
                <a:latin typeface="Arial"/>
                <a:cs typeface="Arial"/>
              </a:rPr>
              <a:t>30% suicide rate</a:t>
            </a:r>
          </a:p>
          <a:p>
            <a:pPr marL="514350" indent="-514350">
              <a:buAutoNum type="arabicPeriod" startAt="2"/>
            </a:pPr>
            <a:r>
              <a:rPr lang="en-US" sz="2600" b="1" dirty="0" smtClean="0">
                <a:solidFill>
                  <a:schemeClr val="tx1"/>
                </a:solidFill>
                <a:latin typeface="Arial"/>
                <a:cs typeface="Arial"/>
              </a:rPr>
              <a:t>Johns/Hopkins and others closes transgender clinics</a:t>
            </a:r>
          </a:p>
          <a:p>
            <a:pPr marL="514350" indent="-514350">
              <a:buAutoNum type="arabicPeriod" startAt="2"/>
            </a:pPr>
            <a:r>
              <a:rPr lang="en-US" sz="2600" b="1" dirty="0" smtClean="0">
                <a:solidFill>
                  <a:schemeClr val="tx1"/>
                </a:solidFill>
                <a:latin typeface="Arial"/>
                <a:cs typeface="Arial"/>
              </a:rPr>
              <a:t>Current research says “We don’t know” causes </a:t>
            </a:r>
            <a:r>
              <a:rPr lang="en-US" u="sng" dirty="0" smtClean="0">
                <a:effectLst/>
                <a:hlinkClick r:id="rId2"/>
              </a:rPr>
              <a:t>http</a:t>
            </a:r>
            <a:r>
              <a:rPr lang="en-US" u="sng" dirty="0">
                <a:effectLst/>
                <a:hlinkClick r:id="rId2"/>
              </a:rPr>
              <a:t>://thefederalist.com/2016/04/26/7-questions-about-transgender-people-answered/</a:t>
            </a:r>
            <a:endParaRPr lang="en-US" dirty="0">
              <a:effectLst/>
            </a:endParaRPr>
          </a:p>
          <a:p>
            <a:pPr marL="0" indent="0">
              <a:buNone/>
            </a:pPr>
            <a:r>
              <a:rPr lang="en-US" sz="2600" b="1" dirty="0" smtClean="0">
                <a:solidFill>
                  <a:schemeClr val="tx1"/>
                </a:solidFill>
                <a:latin typeface="Arial"/>
                <a:cs typeface="Arial"/>
              </a:rPr>
              <a:t>5.  DSM5 change – Gender ID Disorder to Dysphoria</a:t>
            </a:r>
          </a:p>
          <a:p>
            <a:pPr marL="0" indent="0">
              <a:buFont typeface="Calisto MT" pitchFamily="18" charset="0"/>
              <a:buNone/>
            </a:pPr>
            <a:endParaRPr lang="en-US" dirty="0" smtClean="0"/>
          </a:p>
          <a:p>
            <a:pPr marL="0" indent="0">
              <a:buFont typeface="Calisto MT" pitchFamily="18" charset="0"/>
              <a:buNone/>
            </a:pPr>
            <a:endParaRPr lang="en-US" dirty="0"/>
          </a:p>
        </p:txBody>
      </p:sp>
    </p:spTree>
    <p:extLst>
      <p:ext uri="{BB962C8B-B14F-4D97-AF65-F5344CB8AC3E}">
        <p14:creationId xmlns:p14="http://schemas.microsoft.com/office/powerpoint/2010/main" val="3546045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57" y="339293"/>
            <a:ext cx="8473424" cy="937893"/>
          </a:xfrm>
        </p:spPr>
        <p:txBody>
          <a:bodyPr>
            <a:normAutofit/>
          </a:bodyPr>
          <a:lstStyle/>
          <a:p>
            <a:r>
              <a:rPr lang="en-US" dirty="0" smtClean="0">
                <a:latin typeface="Calibri"/>
                <a:cs typeface="Calibri"/>
              </a:rPr>
              <a:t> The testimonials</a:t>
            </a:r>
            <a:r>
              <a:rPr lang="is-IS" dirty="0" smtClean="0">
                <a:latin typeface="Calibri"/>
                <a:cs typeface="Calibri"/>
              </a:rPr>
              <a:t>…</a:t>
            </a:r>
            <a:endParaRPr lang="en-US" dirty="0">
              <a:latin typeface="Calibri"/>
              <a:cs typeface="Calibri"/>
            </a:endParaRPr>
          </a:p>
        </p:txBody>
      </p:sp>
      <p:sp>
        <p:nvSpPr>
          <p:cNvPr id="4" name="Content Placeholder 5"/>
          <p:cNvSpPr txBox="1">
            <a:spLocks/>
          </p:cNvSpPr>
          <p:nvPr/>
        </p:nvSpPr>
        <p:spPr>
          <a:xfrm>
            <a:off x="322258" y="1698135"/>
            <a:ext cx="8473424" cy="1941772"/>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a:lstStyle>
          <a:p>
            <a:pPr marL="514350" indent="-514350">
              <a:buAutoNum type="arabicPeriod"/>
            </a:pPr>
            <a:r>
              <a:rPr lang="en-US" sz="2600" b="1" dirty="0" smtClean="0">
                <a:solidFill>
                  <a:schemeClr val="tx1"/>
                </a:solidFill>
                <a:latin typeface="Arial"/>
                <a:cs typeface="Arial"/>
              </a:rPr>
              <a:t>Walt Heyer – </a:t>
            </a:r>
            <a:endParaRPr lang="en-US" sz="2600" dirty="0">
              <a:effectLst/>
            </a:endParaRPr>
          </a:p>
          <a:p>
            <a:r>
              <a:rPr lang="en-US" u="sng" dirty="0" smtClean="0">
                <a:solidFill>
                  <a:srgbClr val="900000"/>
                </a:solidFill>
                <a:effectLst/>
              </a:rPr>
              <a:t>http</a:t>
            </a:r>
            <a:r>
              <a:rPr lang="en-US" u="sng" dirty="0">
                <a:solidFill>
                  <a:srgbClr val="900000"/>
                </a:solidFill>
                <a:effectLst/>
              </a:rPr>
              <a:t>://www.sexchangeregret.com</a:t>
            </a:r>
          </a:p>
          <a:p>
            <a:r>
              <a:rPr lang="en-US" dirty="0">
                <a:solidFill>
                  <a:srgbClr val="900000"/>
                </a:solidFill>
                <a:effectLst/>
                <a:hlinkClick r:id="rId2"/>
              </a:rPr>
              <a:t>http://www.thepublicdiscourse.com/2015/04/14905/</a:t>
            </a:r>
            <a:endParaRPr lang="en-US" dirty="0">
              <a:solidFill>
                <a:srgbClr val="900000"/>
              </a:solidFill>
              <a:effectLst/>
            </a:endParaRPr>
          </a:p>
          <a:p>
            <a:pPr marL="0" indent="0">
              <a:buNone/>
            </a:pPr>
            <a:endParaRPr lang="en-US" b="1" dirty="0" smtClean="0">
              <a:solidFill>
                <a:schemeClr val="tx1"/>
              </a:solidFill>
              <a:latin typeface="Arial"/>
              <a:cs typeface="Arial"/>
            </a:endParaRPr>
          </a:p>
          <a:p>
            <a:pPr marL="0" indent="0">
              <a:buFont typeface="Calisto MT" pitchFamily="18" charset="0"/>
              <a:buNone/>
            </a:pPr>
            <a:endParaRPr lang="en-US" dirty="0" smtClean="0"/>
          </a:p>
          <a:p>
            <a:pPr marL="0" indent="0">
              <a:buFont typeface="Calisto MT" pitchFamily="18" charset="0"/>
              <a:buNone/>
            </a:pPr>
            <a:endParaRPr lang="en-US" dirty="0"/>
          </a:p>
        </p:txBody>
      </p:sp>
      <p:sp>
        <p:nvSpPr>
          <p:cNvPr id="5" name="Content Placeholder 5"/>
          <p:cNvSpPr txBox="1">
            <a:spLocks/>
          </p:cNvSpPr>
          <p:nvPr/>
        </p:nvSpPr>
        <p:spPr>
          <a:xfrm>
            <a:off x="322258" y="3943232"/>
            <a:ext cx="8473424" cy="2597223"/>
          </a:xfrm>
          <a:prstGeom prst="rect">
            <a:avLst/>
          </a:prstGeom>
        </p:spPr>
        <p:txBody>
          <a:bodyPr vert="horz" lIns="91440" tIns="45720" rIns="91440" bIns="45720" rtlCol="0">
            <a:noAutofit/>
          </a:bodyPr>
          <a:lst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a:lstStyle>
          <a:p>
            <a:r>
              <a:rPr lang="en-US" b="1" dirty="0">
                <a:solidFill>
                  <a:srgbClr val="900000"/>
                </a:solidFill>
                <a:effectLst/>
              </a:rPr>
              <a:t>"Sex Change" Surgery: What Bruce Jenner, Diane Sawyer, and You </a:t>
            </a:r>
            <a:r>
              <a:rPr lang="en-US" b="1" dirty="0" smtClean="0">
                <a:solidFill>
                  <a:srgbClr val="900000"/>
                </a:solidFill>
                <a:effectLst/>
              </a:rPr>
              <a:t> Should Know </a:t>
            </a:r>
            <a:r>
              <a:rPr lang="en-US" dirty="0" smtClean="0">
                <a:solidFill>
                  <a:srgbClr val="900000"/>
                </a:solidFill>
                <a:effectLst/>
              </a:rPr>
              <a:t>by</a:t>
            </a:r>
            <a:r>
              <a:rPr lang="en-US" dirty="0">
                <a:solidFill>
                  <a:srgbClr val="900000"/>
                </a:solidFill>
                <a:effectLst/>
              </a:rPr>
              <a:t>  </a:t>
            </a:r>
            <a:r>
              <a:rPr lang="en-US" dirty="0">
                <a:solidFill>
                  <a:srgbClr val="900000"/>
                </a:solidFill>
                <a:effectLst/>
                <a:hlinkClick r:id="rId3"/>
              </a:rPr>
              <a:t>Walt Heyer</a:t>
            </a:r>
            <a:r>
              <a:rPr lang="en-US" dirty="0">
                <a:solidFill>
                  <a:srgbClr val="900000"/>
                </a:solidFill>
                <a:effectLst/>
              </a:rPr>
              <a:t> </a:t>
            </a:r>
            <a:r>
              <a:rPr lang="en-US" dirty="0" smtClean="0">
                <a:solidFill>
                  <a:srgbClr val="900000"/>
                </a:solidFill>
                <a:effectLst/>
              </a:rPr>
              <a:t>                           within </a:t>
            </a:r>
            <a:r>
              <a:rPr lang="en-US" dirty="0">
                <a:solidFill>
                  <a:srgbClr val="900000"/>
                </a:solidFill>
                <a:effectLst/>
                <a:hlinkClick r:id="rId4"/>
              </a:rPr>
              <a:t>Culture</a:t>
            </a:r>
            <a:r>
              <a:rPr lang="en-US" dirty="0">
                <a:solidFill>
                  <a:srgbClr val="900000"/>
                </a:solidFill>
                <a:effectLst/>
              </a:rPr>
              <a:t>, </a:t>
            </a:r>
            <a:r>
              <a:rPr lang="en-US" dirty="0" smtClean="0">
                <a:solidFill>
                  <a:srgbClr val="900000"/>
                </a:solidFill>
                <a:effectLst/>
                <a:hlinkClick r:id="rId5"/>
              </a:rPr>
              <a:t>Sexuality</a:t>
            </a:r>
            <a:r>
              <a:rPr lang="en-US" dirty="0" smtClean="0">
                <a:solidFill>
                  <a:srgbClr val="900000"/>
                </a:solidFill>
                <a:effectLst/>
              </a:rPr>
              <a:t>, April </a:t>
            </a:r>
            <a:r>
              <a:rPr lang="en-US" dirty="0">
                <a:solidFill>
                  <a:srgbClr val="900000"/>
                </a:solidFill>
                <a:effectLst/>
              </a:rPr>
              <a:t>27th, 2015</a:t>
            </a:r>
          </a:p>
          <a:p>
            <a:pPr marL="0" indent="0">
              <a:buNone/>
            </a:pPr>
            <a:r>
              <a:rPr lang="en-US" i="1" dirty="0" smtClean="0">
                <a:effectLst/>
              </a:rPr>
              <a:t>“The </a:t>
            </a:r>
            <a:r>
              <a:rPr lang="en-US" i="1" dirty="0">
                <a:effectLst/>
              </a:rPr>
              <a:t>dark and troubling history of the contemporary transgender movement, with its enthusiastic approval of gender-reassignment surgery, has left a trail of misery in its wake</a:t>
            </a:r>
            <a:r>
              <a:rPr lang="en-US" i="1" dirty="0" smtClean="0">
                <a:effectLst/>
              </a:rPr>
              <a:t>.”</a:t>
            </a:r>
            <a:endParaRPr lang="en-US" i="1" dirty="0">
              <a:effectLst/>
            </a:endParaRPr>
          </a:p>
          <a:p>
            <a:pPr marL="0" indent="0">
              <a:buNone/>
            </a:pPr>
            <a:r>
              <a:rPr lang="en-US" b="1" dirty="0" smtClean="0">
                <a:solidFill>
                  <a:schemeClr val="tx1"/>
                </a:solidFill>
                <a:latin typeface="Arial"/>
                <a:cs typeface="Arial"/>
              </a:rPr>
              <a:t> </a:t>
            </a:r>
          </a:p>
          <a:p>
            <a:pPr marL="0" indent="0">
              <a:buFont typeface="Calisto MT" pitchFamily="18" charset="0"/>
              <a:buNone/>
            </a:pPr>
            <a:endParaRPr lang="en-US" dirty="0" smtClean="0"/>
          </a:p>
          <a:p>
            <a:pPr marL="0" indent="0">
              <a:buFont typeface="Calisto MT" pitchFamily="18" charset="0"/>
              <a:buNone/>
            </a:pPr>
            <a:endParaRPr lang="en-US" dirty="0"/>
          </a:p>
        </p:txBody>
      </p:sp>
    </p:spTree>
    <p:extLst>
      <p:ext uri="{BB962C8B-B14F-4D97-AF65-F5344CB8AC3E}">
        <p14:creationId xmlns:p14="http://schemas.microsoft.com/office/powerpoint/2010/main" val="1262107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57" y="339293"/>
            <a:ext cx="8473424" cy="937893"/>
          </a:xfrm>
        </p:spPr>
        <p:txBody>
          <a:bodyPr>
            <a:normAutofit/>
          </a:bodyPr>
          <a:lstStyle/>
          <a:p>
            <a:r>
              <a:rPr lang="en-US" dirty="0" smtClean="0">
                <a:latin typeface="Calibri"/>
                <a:cs typeface="Calibri"/>
              </a:rPr>
              <a:t> The testimonials</a:t>
            </a:r>
            <a:r>
              <a:rPr lang="is-IS" dirty="0" smtClean="0">
                <a:latin typeface="Calibri"/>
                <a:cs typeface="Calibri"/>
              </a:rPr>
              <a:t>…</a:t>
            </a:r>
            <a:endParaRPr lang="en-US" dirty="0">
              <a:latin typeface="Calibri"/>
              <a:cs typeface="Calibri"/>
            </a:endParaRPr>
          </a:p>
        </p:txBody>
      </p:sp>
      <p:sp>
        <p:nvSpPr>
          <p:cNvPr id="5" name="Content Placeholder 5"/>
          <p:cNvSpPr txBox="1">
            <a:spLocks/>
          </p:cNvSpPr>
          <p:nvPr/>
        </p:nvSpPr>
        <p:spPr>
          <a:xfrm>
            <a:off x="132692" y="1535586"/>
            <a:ext cx="9011307" cy="5137575"/>
          </a:xfrm>
          <a:prstGeom prst="rect">
            <a:avLst/>
          </a:prstGeom>
        </p:spPr>
        <p:txBody>
          <a:bodyPr vert="horz" lIns="91440" tIns="45720" rIns="91440" bIns="45720" rtlCol="0">
            <a:noAutofit/>
          </a:bodyPr>
          <a:lst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a:lstStyle>
          <a:p>
            <a:pPr marL="0" indent="0">
              <a:buNone/>
            </a:pPr>
            <a:r>
              <a:rPr lang="en-US" sz="1700" dirty="0" smtClean="0">
                <a:effectLst/>
              </a:rPr>
              <a:t>“The </a:t>
            </a:r>
            <a:r>
              <a:rPr lang="en-US" sz="1700" dirty="0">
                <a:effectLst/>
              </a:rPr>
              <a:t>dark and troubling history of the contemporary transgender movement, with its enthusiastic approval of gender-reassignment surgery, has left a trail of misery in its wake</a:t>
            </a:r>
            <a:r>
              <a:rPr lang="en-US" sz="1700" dirty="0" smtClean="0">
                <a:effectLst/>
              </a:rPr>
              <a:t>.”</a:t>
            </a:r>
          </a:p>
          <a:p>
            <a:pPr marL="0" indent="0">
              <a:buNone/>
            </a:pPr>
            <a:r>
              <a:rPr lang="en-US" sz="1700" dirty="0">
                <a:effectLst/>
              </a:rPr>
              <a:t>Bruce Jenner and Diane Sawyer could benefit from a history lesson. I know, because </a:t>
            </a:r>
            <a:r>
              <a:rPr lang="en-US" sz="1700" dirty="0">
                <a:effectLst/>
                <a:hlinkClick r:id="rId2"/>
              </a:rPr>
              <a:t>I suffered through “sex change” surgery and lived as a woman</a:t>
            </a:r>
            <a:r>
              <a:rPr lang="en-US" sz="1700" dirty="0">
                <a:effectLst/>
              </a:rPr>
              <a:t> for eight years. The surgery fixed nothing—it only masked and exacerbated deeper psychological problems.</a:t>
            </a:r>
          </a:p>
          <a:p>
            <a:pPr marL="0" indent="0">
              <a:buNone/>
            </a:pPr>
            <a:r>
              <a:rPr lang="en-US" sz="1700" dirty="0">
                <a:effectLst/>
              </a:rPr>
              <a:t>The beginnings of the transgender movement have gotten lost today in the push for transgender rights, acceptance, and tolerance. If more people were aware of the dark and troubled history of sex-reassignment surgery, perhaps we wouldn’t be so quick to push people toward it.</a:t>
            </a:r>
          </a:p>
          <a:p>
            <a:pPr marL="0" indent="0">
              <a:buNone/>
            </a:pPr>
            <a:r>
              <a:rPr lang="en-US" sz="1700" dirty="0">
                <a:effectLst/>
              </a:rPr>
              <a:t>The setting for the first transgender surgeries (mostly male-to-female) was in university-based clinics, starting in the 1950s and progressing through the 1960s and the 1970s. When the researchers tallied the results and found no objective proof that it was successful—and, in fact, evidence that it was harmful—the universities stopped offering sex-reassignment surgery.</a:t>
            </a:r>
          </a:p>
          <a:p>
            <a:pPr marL="0" indent="0">
              <a:buNone/>
            </a:pPr>
            <a:r>
              <a:rPr lang="en-US" sz="1700" dirty="0">
                <a:effectLst/>
              </a:rPr>
              <a:t>Since then, private surgeons have stepped in to take their place. Without any scrutiny or accountability for their results, their practices have grown, leaving shame, regret, and suicide in their wake.</a:t>
            </a:r>
          </a:p>
          <a:p>
            <a:pPr marL="0" indent="0">
              <a:buNone/>
            </a:pPr>
            <a:endParaRPr lang="en-US" sz="1700" dirty="0" smtClean="0">
              <a:effectLst/>
            </a:endParaRPr>
          </a:p>
          <a:p>
            <a:pPr marL="0" indent="0">
              <a:buNone/>
            </a:pPr>
            <a:r>
              <a:rPr lang="en-US" sz="1700" b="1" dirty="0" smtClean="0">
                <a:solidFill>
                  <a:schemeClr val="tx1"/>
                </a:solidFill>
                <a:latin typeface="Arial"/>
                <a:cs typeface="Arial"/>
              </a:rPr>
              <a:t> </a:t>
            </a:r>
          </a:p>
          <a:p>
            <a:pPr marL="0" indent="0">
              <a:buFont typeface="Calisto MT" pitchFamily="18" charset="0"/>
              <a:buNone/>
            </a:pPr>
            <a:endParaRPr lang="en-US" sz="1700" dirty="0" smtClean="0"/>
          </a:p>
          <a:p>
            <a:pPr marL="0" indent="0">
              <a:buFont typeface="Calisto MT" pitchFamily="18" charset="0"/>
              <a:buNone/>
            </a:pPr>
            <a:endParaRPr lang="en-US" sz="1700" dirty="0"/>
          </a:p>
        </p:txBody>
      </p:sp>
    </p:spTree>
    <p:extLst>
      <p:ext uri="{BB962C8B-B14F-4D97-AF65-F5344CB8AC3E}">
        <p14:creationId xmlns:p14="http://schemas.microsoft.com/office/powerpoint/2010/main" val="4227617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57" y="339293"/>
            <a:ext cx="8473424" cy="937893"/>
          </a:xfrm>
        </p:spPr>
        <p:txBody>
          <a:bodyPr>
            <a:normAutofit/>
          </a:bodyPr>
          <a:lstStyle/>
          <a:p>
            <a:r>
              <a:rPr lang="en-US" dirty="0" smtClean="0">
                <a:latin typeface="Calibri"/>
                <a:cs typeface="Calibri"/>
              </a:rPr>
              <a:t> The testimonials</a:t>
            </a:r>
            <a:r>
              <a:rPr lang="is-IS" dirty="0" smtClean="0">
                <a:latin typeface="Calibri"/>
                <a:cs typeface="Calibri"/>
              </a:rPr>
              <a:t>…</a:t>
            </a:r>
            <a:endParaRPr lang="en-US" dirty="0">
              <a:latin typeface="Calibri"/>
              <a:cs typeface="Calibri"/>
            </a:endParaRPr>
          </a:p>
        </p:txBody>
      </p:sp>
      <p:sp>
        <p:nvSpPr>
          <p:cNvPr id="5" name="Content Placeholder 5"/>
          <p:cNvSpPr txBox="1">
            <a:spLocks/>
          </p:cNvSpPr>
          <p:nvPr/>
        </p:nvSpPr>
        <p:spPr>
          <a:xfrm>
            <a:off x="132692" y="1535586"/>
            <a:ext cx="9011307" cy="5137575"/>
          </a:xfrm>
          <a:prstGeom prst="rect">
            <a:avLst/>
          </a:prstGeom>
        </p:spPr>
        <p:txBody>
          <a:bodyPr vert="horz" lIns="91440" tIns="45720" rIns="91440" bIns="45720" rtlCol="0">
            <a:noAutofit/>
          </a:bodyPr>
          <a:lst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a:lstStyle>
          <a:p>
            <a:pPr marL="0" indent="0">
              <a:buNone/>
            </a:pPr>
            <a:r>
              <a:rPr lang="en-US" sz="1700" dirty="0" smtClean="0">
                <a:effectLst/>
              </a:rPr>
              <a:t>“</a:t>
            </a:r>
            <a:r>
              <a:rPr lang="en-US" sz="1800" b="1" dirty="0">
                <a:effectLst/>
              </a:rPr>
              <a:t>The Founding </a:t>
            </a:r>
            <a:r>
              <a:rPr lang="en-US" sz="1800" b="1" dirty="0" smtClean="0">
                <a:effectLst/>
              </a:rPr>
              <a:t>Fathers” </a:t>
            </a:r>
            <a:r>
              <a:rPr lang="en-US" sz="1800" b="1" dirty="0">
                <a:effectLst/>
              </a:rPr>
              <a:t>of the Transgender </a:t>
            </a:r>
            <a:r>
              <a:rPr lang="en-US" sz="1800" b="1" dirty="0" smtClean="0">
                <a:effectLst/>
              </a:rPr>
              <a:t>Movement</a:t>
            </a:r>
            <a:r>
              <a:rPr lang="en-US" sz="1800" dirty="0">
                <a:effectLst/>
              </a:rPr>
              <a:t> </a:t>
            </a:r>
            <a:r>
              <a:rPr lang="en-US" sz="1800" dirty="0" smtClean="0">
                <a:effectLst/>
              </a:rPr>
              <a:t>- The </a:t>
            </a:r>
            <a:r>
              <a:rPr lang="en-US" sz="1800" dirty="0">
                <a:effectLst/>
              </a:rPr>
              <a:t>transgender movement began as the brainchild of three men who shared a common bond: all three were pedophilia activists</a:t>
            </a:r>
            <a:r>
              <a:rPr lang="en-US" sz="1800" dirty="0" smtClean="0">
                <a:effectLst/>
              </a:rPr>
              <a:t>. Kinsey, Benjamin, Money, Walker in the 50’s through recent. </a:t>
            </a:r>
          </a:p>
          <a:p>
            <a:pPr marL="342900" indent="-342900">
              <a:lnSpc>
                <a:spcPct val="0"/>
              </a:lnSpc>
              <a:buAutoNum type="arabicPeriod"/>
            </a:pPr>
            <a:r>
              <a:rPr lang="en-US" sz="1800" dirty="0" smtClean="0">
                <a:effectLst/>
              </a:rPr>
              <a:t>Dr. Kinsey experiments, Dr. Benjamin recommendations of surgery and hormones, </a:t>
            </a:r>
          </a:p>
          <a:p>
            <a:pPr marL="0" indent="0">
              <a:lnSpc>
                <a:spcPct val="0"/>
              </a:lnSpc>
              <a:buNone/>
            </a:pPr>
            <a:r>
              <a:rPr lang="en-US" sz="1800" dirty="0">
                <a:effectLst/>
              </a:rPr>
              <a:t> </a:t>
            </a:r>
            <a:r>
              <a:rPr lang="en-US" sz="1800" dirty="0" smtClean="0">
                <a:effectLst/>
              </a:rPr>
              <a:t>     Dr. Money believed gender changeable in early childhood through surgery; accidents.</a:t>
            </a:r>
          </a:p>
          <a:p>
            <a:pPr marL="0" indent="0">
              <a:lnSpc>
                <a:spcPct val="0"/>
              </a:lnSpc>
              <a:buNone/>
            </a:pPr>
            <a:r>
              <a:rPr lang="en-US" sz="1800" dirty="0">
                <a:effectLst/>
              </a:rPr>
              <a:t> </a:t>
            </a:r>
            <a:r>
              <a:rPr lang="en-US" sz="1800" dirty="0" smtClean="0">
                <a:effectLst/>
              </a:rPr>
              <a:t>     Dr. Walker, (Heyer’s doctor) created Walker Standard of “Care.” </a:t>
            </a:r>
          </a:p>
          <a:p>
            <a:pPr marL="0" indent="0">
              <a:buNone/>
            </a:pPr>
            <a:r>
              <a:rPr lang="en-US" sz="1800" b="1" dirty="0" smtClean="0">
                <a:effectLst/>
              </a:rPr>
              <a:t>Walt</a:t>
            </a:r>
            <a:r>
              <a:rPr lang="en-US" sz="1800" dirty="0" smtClean="0">
                <a:effectLst/>
              </a:rPr>
              <a:t> – “Eventually</a:t>
            </a:r>
            <a:r>
              <a:rPr lang="en-US" sz="1800" dirty="0">
                <a:effectLst/>
              </a:rPr>
              <a:t>, I gathered the courage to admit that the surgery had fixed nothing—it only masked and exacerbated deeper psychological problems.The deception and lack of transparency I experienced in the 1980s still surround gender change surgery today. For the sake of others who struggle with gender dysphoria, </a:t>
            </a:r>
            <a:r>
              <a:rPr lang="en-US" sz="1800" dirty="0">
                <a:effectLst/>
                <a:hlinkClick r:id="rId2"/>
              </a:rPr>
              <a:t>I cannot remain silent</a:t>
            </a:r>
            <a:r>
              <a:rPr lang="en-US" sz="1800" dirty="0" smtClean="0">
                <a:effectLst/>
              </a:rPr>
              <a:t>.                           It </a:t>
            </a:r>
            <a:r>
              <a:rPr lang="en-US" sz="1800" dirty="0">
                <a:effectLst/>
              </a:rPr>
              <a:t>is intellectually dishonest to ignore the facts that surgery never has been a medically necessary procedure for treating gender dysphoria and that taking cross-gender hormones can be harmful.  Modern transgender activists, the descendants of Kinsey, Benjamin, and John Money, keep alive the practice of medically unnecessary gender-change surgery by controlling the flow of published information and by squelching research and personal stories that tell of the regret, unhappiness, and suicide experienced by those who undergo such surgery. Negative outcomes are only acknowledged as a way to blame society for its </a:t>
            </a:r>
            <a:r>
              <a:rPr lang="en-US" sz="1800" dirty="0" smtClean="0">
                <a:effectLst/>
              </a:rPr>
              <a:t>transphobia.”</a:t>
            </a:r>
            <a:endParaRPr lang="en-US" sz="1800" dirty="0">
              <a:effectLst/>
            </a:endParaRPr>
          </a:p>
          <a:p>
            <a:pPr marL="0" indent="0">
              <a:buNone/>
            </a:pPr>
            <a:endParaRPr lang="en-US" sz="1800" dirty="0">
              <a:effectLst/>
            </a:endParaRPr>
          </a:p>
          <a:p>
            <a:pPr marL="0" indent="0">
              <a:buNone/>
            </a:pPr>
            <a:endParaRPr lang="en-US" sz="1700" dirty="0" smtClean="0">
              <a:effectLst/>
            </a:endParaRPr>
          </a:p>
          <a:p>
            <a:pPr marL="0" indent="0">
              <a:buNone/>
            </a:pPr>
            <a:r>
              <a:rPr lang="en-US" sz="1700" b="1" dirty="0" smtClean="0">
                <a:solidFill>
                  <a:schemeClr val="tx1"/>
                </a:solidFill>
                <a:latin typeface="Arial"/>
                <a:cs typeface="Arial"/>
              </a:rPr>
              <a:t> </a:t>
            </a:r>
          </a:p>
          <a:p>
            <a:pPr marL="0" indent="0">
              <a:buFont typeface="Calisto MT" pitchFamily="18" charset="0"/>
              <a:buNone/>
            </a:pPr>
            <a:endParaRPr lang="en-US" sz="1700" dirty="0" smtClean="0"/>
          </a:p>
          <a:p>
            <a:pPr marL="0" indent="0">
              <a:buFont typeface="Calisto MT" pitchFamily="18" charset="0"/>
              <a:buNone/>
            </a:pPr>
            <a:endParaRPr lang="en-US" sz="1700" dirty="0"/>
          </a:p>
        </p:txBody>
      </p:sp>
    </p:spTree>
    <p:extLst>
      <p:ext uri="{BB962C8B-B14F-4D97-AF65-F5344CB8AC3E}">
        <p14:creationId xmlns:p14="http://schemas.microsoft.com/office/powerpoint/2010/main" val="3665507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57" y="339293"/>
            <a:ext cx="8473424" cy="937893"/>
          </a:xfrm>
        </p:spPr>
        <p:txBody>
          <a:bodyPr>
            <a:normAutofit/>
          </a:bodyPr>
          <a:lstStyle/>
          <a:p>
            <a:r>
              <a:rPr lang="en-US" dirty="0" smtClean="0">
                <a:latin typeface="Calibri"/>
                <a:cs typeface="Calibri"/>
              </a:rPr>
              <a:t> The Greatest </a:t>
            </a:r>
            <a:r>
              <a:rPr lang="en-US" dirty="0">
                <a:latin typeface="Calibri"/>
                <a:cs typeface="Calibri"/>
              </a:rPr>
              <a:t>T</a:t>
            </a:r>
            <a:r>
              <a:rPr lang="en-US" dirty="0" smtClean="0">
                <a:latin typeface="Calibri"/>
                <a:cs typeface="Calibri"/>
              </a:rPr>
              <a:t>estimonial</a:t>
            </a:r>
            <a:endParaRPr lang="en-US" dirty="0">
              <a:latin typeface="Calibri"/>
              <a:cs typeface="Calibri"/>
            </a:endParaRPr>
          </a:p>
        </p:txBody>
      </p:sp>
      <p:sp>
        <p:nvSpPr>
          <p:cNvPr id="5" name="Content Placeholder 5"/>
          <p:cNvSpPr txBox="1">
            <a:spLocks/>
          </p:cNvSpPr>
          <p:nvPr/>
        </p:nvSpPr>
        <p:spPr>
          <a:xfrm>
            <a:off x="322257" y="1552024"/>
            <a:ext cx="9011306" cy="1800995"/>
          </a:xfrm>
          <a:prstGeom prst="rect">
            <a:avLst/>
          </a:prstGeom>
        </p:spPr>
        <p:txBody>
          <a:bodyPr vert="horz" lIns="91440" tIns="45720" rIns="91440" bIns="45720" rtlCol="0">
            <a:noAutofit/>
          </a:bodyPr>
          <a:lst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a:lstStyle>
          <a:p>
            <a:pPr marL="0" indent="0">
              <a:buNone/>
            </a:pPr>
            <a:r>
              <a:rPr lang="en-US" sz="2800" b="1" dirty="0" smtClean="0">
                <a:effectLst/>
              </a:rPr>
              <a:t>Genesis 5:2</a:t>
            </a:r>
            <a:r>
              <a:rPr lang="is-IS" sz="2800" b="1" dirty="0" smtClean="0">
                <a:effectLst/>
              </a:rPr>
              <a:t>…Mark 10:6</a:t>
            </a:r>
            <a:endParaRPr lang="en-US" sz="2800" b="1" dirty="0">
              <a:effectLst/>
            </a:endParaRPr>
          </a:p>
          <a:p>
            <a:pPr marL="0" indent="0">
              <a:buNone/>
            </a:pPr>
            <a:r>
              <a:rPr lang="en-US" sz="2800" b="1" dirty="0" smtClean="0">
                <a:effectLst/>
              </a:rPr>
              <a:t>“</a:t>
            </a:r>
            <a:r>
              <a:rPr lang="is-IS" sz="2800" b="1" dirty="0" smtClean="0">
                <a:effectLst/>
              </a:rPr>
              <a:t>…from the beginning of creation, God made them            male and female.”</a:t>
            </a:r>
          </a:p>
          <a:p>
            <a:pPr marL="0" indent="0">
              <a:buNone/>
            </a:pPr>
            <a:endParaRPr lang="en-US" sz="2800" b="1" dirty="0" smtClean="0">
              <a:effectLst/>
            </a:endParaRPr>
          </a:p>
          <a:p>
            <a:pPr marL="0" indent="0">
              <a:buNone/>
            </a:pPr>
            <a:r>
              <a:rPr lang="en-US" sz="1700" b="1" dirty="0" smtClean="0">
                <a:solidFill>
                  <a:schemeClr val="tx1"/>
                </a:solidFill>
                <a:latin typeface="Arial"/>
                <a:cs typeface="Arial"/>
              </a:rPr>
              <a:t> </a:t>
            </a:r>
          </a:p>
          <a:p>
            <a:pPr marL="0" indent="0">
              <a:buFont typeface="Calisto MT" pitchFamily="18" charset="0"/>
              <a:buNone/>
            </a:pPr>
            <a:endParaRPr lang="en-US" sz="1700" dirty="0" smtClean="0"/>
          </a:p>
          <a:p>
            <a:pPr marL="0" indent="0">
              <a:buFont typeface="Calisto MT" pitchFamily="18" charset="0"/>
              <a:buNone/>
            </a:pPr>
            <a:endParaRPr lang="en-US" sz="1700" dirty="0"/>
          </a:p>
        </p:txBody>
      </p:sp>
      <p:sp>
        <p:nvSpPr>
          <p:cNvPr id="4" name="Content Placeholder 5"/>
          <p:cNvSpPr txBox="1">
            <a:spLocks/>
          </p:cNvSpPr>
          <p:nvPr/>
        </p:nvSpPr>
        <p:spPr>
          <a:xfrm>
            <a:off x="132693" y="3336581"/>
            <a:ext cx="9011307" cy="1308091"/>
          </a:xfrm>
          <a:prstGeom prst="rect">
            <a:avLst/>
          </a:prstGeom>
        </p:spPr>
        <p:txBody>
          <a:bodyPr vert="horz" lIns="91440" tIns="45720" rIns="91440" bIns="45720" rtlCol="0">
            <a:noAutofit/>
          </a:bodyPr>
          <a:lst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a:lstStyle>
          <a:p>
            <a:pPr marL="0" indent="0">
              <a:buNone/>
            </a:pPr>
            <a:r>
              <a:rPr lang="en-US" sz="2800" b="1" dirty="0" smtClean="0">
                <a:effectLst/>
              </a:rPr>
              <a:t>  Truth &amp; Compassion works!</a:t>
            </a:r>
          </a:p>
          <a:p>
            <a:pPr marL="0" indent="0">
              <a:buNone/>
            </a:pPr>
            <a:r>
              <a:rPr lang="en-US" sz="2800" b="1" dirty="0">
                <a:effectLst/>
              </a:rPr>
              <a:t> </a:t>
            </a:r>
            <a:r>
              <a:rPr lang="en-US" sz="2800" b="1" dirty="0" smtClean="0">
                <a:effectLst/>
              </a:rPr>
              <a:t> Compassion is not compassion without Truth</a:t>
            </a:r>
          </a:p>
          <a:p>
            <a:pPr marL="0" indent="0">
              <a:buNone/>
            </a:pPr>
            <a:r>
              <a:rPr lang="en-US" sz="1700" b="1" dirty="0" smtClean="0">
                <a:solidFill>
                  <a:schemeClr val="tx1"/>
                </a:solidFill>
                <a:latin typeface="Arial"/>
                <a:cs typeface="Arial"/>
              </a:rPr>
              <a:t> </a:t>
            </a:r>
          </a:p>
          <a:p>
            <a:pPr marL="0" indent="0">
              <a:buFont typeface="Calisto MT" pitchFamily="18" charset="0"/>
              <a:buNone/>
            </a:pPr>
            <a:endParaRPr lang="en-US" sz="1700" dirty="0" smtClean="0"/>
          </a:p>
          <a:p>
            <a:pPr marL="0" indent="0">
              <a:buFont typeface="Calisto MT" pitchFamily="18" charset="0"/>
              <a:buNone/>
            </a:pPr>
            <a:endParaRPr lang="en-US" sz="1700" dirty="0"/>
          </a:p>
        </p:txBody>
      </p:sp>
      <p:sp>
        <p:nvSpPr>
          <p:cNvPr id="6" name="Content Placeholder 5"/>
          <p:cNvSpPr txBox="1">
            <a:spLocks/>
          </p:cNvSpPr>
          <p:nvPr/>
        </p:nvSpPr>
        <p:spPr>
          <a:xfrm>
            <a:off x="322257" y="5005608"/>
            <a:ext cx="8644029" cy="1308091"/>
          </a:xfrm>
          <a:prstGeom prst="rect">
            <a:avLst/>
          </a:prstGeom>
        </p:spPr>
        <p:txBody>
          <a:bodyPr vert="horz" lIns="91440" tIns="45720" rIns="91440" bIns="45720" rtlCol="0">
            <a:noAutofit/>
          </a:bodyPr>
          <a:lst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a:lstStyle>
          <a:p>
            <a:pPr marL="0" indent="0">
              <a:buNone/>
            </a:pPr>
            <a:r>
              <a:rPr lang="en-US" sz="2800" b="1" dirty="0" smtClean="0">
                <a:effectLst/>
              </a:rPr>
              <a:t>ALWAYS emotional disturbance within the parental and child relationship</a:t>
            </a:r>
            <a:r>
              <a:rPr lang="is-IS" sz="2800" b="1" dirty="0" smtClean="0">
                <a:effectLst/>
              </a:rPr>
              <a:t>…intense insecurity, and dissociation to compensate. For example...</a:t>
            </a:r>
            <a:endParaRPr lang="en-US" sz="2800" b="1" dirty="0" smtClean="0">
              <a:effectLst/>
            </a:endParaRPr>
          </a:p>
          <a:p>
            <a:pPr marL="0" indent="0">
              <a:buNone/>
            </a:pPr>
            <a:r>
              <a:rPr lang="en-US" sz="1700" b="1" dirty="0" smtClean="0">
                <a:solidFill>
                  <a:schemeClr val="tx1"/>
                </a:solidFill>
                <a:latin typeface="Arial"/>
                <a:cs typeface="Arial"/>
              </a:rPr>
              <a:t> </a:t>
            </a:r>
          </a:p>
          <a:p>
            <a:pPr marL="0" indent="0">
              <a:buFont typeface="Calisto MT" pitchFamily="18" charset="0"/>
              <a:buNone/>
            </a:pPr>
            <a:endParaRPr lang="en-US" sz="1700" dirty="0" smtClean="0"/>
          </a:p>
          <a:p>
            <a:pPr marL="0" indent="0">
              <a:buFont typeface="Calisto MT" pitchFamily="18" charset="0"/>
              <a:buNone/>
            </a:pPr>
            <a:endParaRPr lang="en-US" sz="1700" dirty="0"/>
          </a:p>
        </p:txBody>
      </p:sp>
    </p:spTree>
    <p:extLst>
      <p:ext uri="{BB962C8B-B14F-4D97-AF65-F5344CB8AC3E}">
        <p14:creationId xmlns:p14="http://schemas.microsoft.com/office/powerpoint/2010/main" val="1676545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57" y="339293"/>
            <a:ext cx="8473424" cy="937893"/>
          </a:xfrm>
        </p:spPr>
        <p:txBody>
          <a:bodyPr>
            <a:normAutofit/>
          </a:bodyPr>
          <a:lstStyle/>
          <a:p>
            <a:r>
              <a:rPr lang="en-US" dirty="0" smtClean="0">
                <a:latin typeface="Calibri"/>
                <a:cs typeface="Calibri"/>
              </a:rPr>
              <a:t> The </a:t>
            </a:r>
            <a:r>
              <a:rPr lang="en-US" dirty="0">
                <a:latin typeface="Calibri"/>
                <a:cs typeface="Calibri"/>
              </a:rPr>
              <a:t>G</a:t>
            </a:r>
            <a:r>
              <a:rPr lang="en-US" dirty="0" smtClean="0">
                <a:latin typeface="Calibri"/>
                <a:cs typeface="Calibri"/>
              </a:rPr>
              <a:t>reatest Testimonial</a:t>
            </a:r>
            <a:endParaRPr lang="en-US" dirty="0">
              <a:latin typeface="Calibri"/>
              <a:cs typeface="Calibri"/>
            </a:endParaRPr>
          </a:p>
        </p:txBody>
      </p:sp>
      <p:sp>
        <p:nvSpPr>
          <p:cNvPr id="4" name="Content Placeholder 5"/>
          <p:cNvSpPr txBox="1">
            <a:spLocks/>
          </p:cNvSpPr>
          <p:nvPr/>
        </p:nvSpPr>
        <p:spPr>
          <a:xfrm>
            <a:off x="132693" y="1554544"/>
            <a:ext cx="9011307" cy="1459753"/>
          </a:xfrm>
          <a:prstGeom prst="rect">
            <a:avLst/>
          </a:prstGeom>
        </p:spPr>
        <p:txBody>
          <a:bodyPr vert="horz" lIns="91440" tIns="45720" rIns="91440" bIns="45720" rtlCol="0">
            <a:noAutofit/>
          </a:bodyPr>
          <a:lst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a:lstStyle>
          <a:p>
            <a:pPr marL="0" indent="0">
              <a:buNone/>
            </a:pPr>
            <a:r>
              <a:rPr lang="en-US" sz="2800" b="1" dirty="0" smtClean="0">
                <a:effectLst/>
              </a:rPr>
              <a:t> Truth &amp; Compassion works!</a:t>
            </a:r>
          </a:p>
          <a:p>
            <a:pPr marL="0" indent="0">
              <a:buNone/>
            </a:pPr>
            <a:r>
              <a:rPr lang="en-US" sz="2800" b="1" dirty="0">
                <a:effectLst/>
              </a:rPr>
              <a:t> </a:t>
            </a:r>
            <a:r>
              <a:rPr lang="en-US" sz="2800" b="1" dirty="0" smtClean="0">
                <a:effectLst/>
              </a:rPr>
              <a:t>Compassion is not compassion without Truth</a:t>
            </a:r>
          </a:p>
          <a:p>
            <a:pPr marL="0" indent="0">
              <a:buNone/>
            </a:pPr>
            <a:r>
              <a:rPr lang="en-US" sz="1700" b="1" dirty="0" smtClean="0">
                <a:solidFill>
                  <a:schemeClr val="tx1"/>
                </a:solidFill>
                <a:latin typeface="Arial"/>
                <a:cs typeface="Arial"/>
              </a:rPr>
              <a:t> </a:t>
            </a:r>
          </a:p>
          <a:p>
            <a:pPr marL="0" indent="0">
              <a:buFont typeface="Calisto MT" pitchFamily="18" charset="0"/>
              <a:buNone/>
            </a:pPr>
            <a:endParaRPr lang="en-US" sz="1700" dirty="0" smtClean="0"/>
          </a:p>
          <a:p>
            <a:pPr marL="0" indent="0">
              <a:buFont typeface="Calisto MT" pitchFamily="18" charset="0"/>
              <a:buNone/>
            </a:pPr>
            <a:endParaRPr lang="en-US" sz="1700" dirty="0"/>
          </a:p>
        </p:txBody>
      </p:sp>
      <p:sp>
        <p:nvSpPr>
          <p:cNvPr id="7" name="Content Placeholder 5"/>
          <p:cNvSpPr txBox="1">
            <a:spLocks/>
          </p:cNvSpPr>
          <p:nvPr/>
        </p:nvSpPr>
        <p:spPr>
          <a:xfrm>
            <a:off x="285093" y="3166697"/>
            <a:ext cx="9011307" cy="2994602"/>
          </a:xfrm>
          <a:prstGeom prst="rect">
            <a:avLst/>
          </a:prstGeom>
        </p:spPr>
        <p:txBody>
          <a:bodyPr vert="horz" lIns="91440" tIns="45720" rIns="91440" bIns="45720" rtlCol="0">
            <a:noAutofit/>
          </a:bodyPr>
          <a:lst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a:lstStyle>
          <a:p>
            <a:pPr marL="0" indent="0">
              <a:buNone/>
            </a:pPr>
            <a:r>
              <a:rPr lang="en-US" sz="2800" b="1" dirty="0" smtClean="0">
                <a:effectLst/>
              </a:rPr>
              <a:t>Spiritual compassion, walking </a:t>
            </a:r>
            <a:r>
              <a:rPr lang="en-US" sz="2800" b="1" i="1" dirty="0" smtClean="0">
                <a:effectLst/>
              </a:rPr>
              <a:t>with</a:t>
            </a:r>
            <a:r>
              <a:rPr lang="en-US" sz="2800" b="1" dirty="0" smtClean="0">
                <a:effectLst/>
              </a:rPr>
              <a:t> a struggler without judgmentalism. </a:t>
            </a:r>
          </a:p>
          <a:p>
            <a:pPr marL="0" indent="0">
              <a:buNone/>
            </a:pPr>
            <a:r>
              <a:rPr lang="en-US" sz="2800" b="1" dirty="0" smtClean="0">
                <a:effectLst/>
              </a:rPr>
              <a:t>Intense professional therapy</a:t>
            </a:r>
            <a:r>
              <a:rPr lang="is-IS" sz="2800" b="1" dirty="0" smtClean="0">
                <a:effectLst/>
              </a:rPr>
              <a:t>…knowing how to reveal the emotional abandonment/dissassociation...reset of family structure, also complementary to God’s desgin...Joy to experience wholeness of bio gender. </a:t>
            </a:r>
            <a:endParaRPr lang="en-US" sz="2800" b="1" dirty="0" smtClean="0">
              <a:effectLst/>
            </a:endParaRPr>
          </a:p>
          <a:p>
            <a:pPr marL="0" indent="0">
              <a:buNone/>
            </a:pPr>
            <a:r>
              <a:rPr lang="en-US" sz="1700" b="1" dirty="0" smtClean="0">
                <a:solidFill>
                  <a:schemeClr val="tx1"/>
                </a:solidFill>
                <a:latin typeface="Arial"/>
                <a:cs typeface="Arial"/>
              </a:rPr>
              <a:t> </a:t>
            </a:r>
          </a:p>
          <a:p>
            <a:pPr marL="0" indent="0">
              <a:buFont typeface="Calisto MT" pitchFamily="18" charset="0"/>
              <a:buNone/>
            </a:pPr>
            <a:endParaRPr lang="en-US" sz="1700" dirty="0" smtClean="0"/>
          </a:p>
          <a:p>
            <a:pPr marL="0" indent="0">
              <a:buFont typeface="Calisto MT" pitchFamily="18" charset="0"/>
              <a:buNone/>
            </a:pPr>
            <a:endParaRPr lang="en-US" sz="1700" dirty="0"/>
          </a:p>
        </p:txBody>
      </p:sp>
    </p:spTree>
    <p:extLst>
      <p:ext uri="{BB962C8B-B14F-4D97-AF65-F5344CB8AC3E}">
        <p14:creationId xmlns:p14="http://schemas.microsoft.com/office/powerpoint/2010/main" val="1819183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57" y="339293"/>
            <a:ext cx="8473424" cy="937893"/>
          </a:xfrm>
        </p:spPr>
        <p:txBody>
          <a:bodyPr>
            <a:normAutofit/>
          </a:bodyPr>
          <a:lstStyle/>
          <a:p>
            <a:r>
              <a:rPr lang="en-US" dirty="0" smtClean="0">
                <a:latin typeface="Calibri"/>
                <a:cs typeface="Calibri"/>
              </a:rPr>
              <a:t> Stand up in Society</a:t>
            </a:r>
            <a:endParaRPr lang="en-US" dirty="0">
              <a:latin typeface="Calibri"/>
              <a:cs typeface="Calibri"/>
            </a:endParaRPr>
          </a:p>
        </p:txBody>
      </p:sp>
      <p:sp>
        <p:nvSpPr>
          <p:cNvPr id="4" name="Content Placeholder 5"/>
          <p:cNvSpPr txBox="1">
            <a:spLocks/>
          </p:cNvSpPr>
          <p:nvPr/>
        </p:nvSpPr>
        <p:spPr>
          <a:xfrm>
            <a:off x="322257" y="1971617"/>
            <a:ext cx="8821743" cy="4227598"/>
          </a:xfrm>
          <a:prstGeom prst="rect">
            <a:avLst/>
          </a:prstGeom>
        </p:spPr>
        <p:txBody>
          <a:bodyPr vert="horz" lIns="91440" tIns="45720" rIns="91440" bIns="45720" rtlCol="0">
            <a:noAutofit/>
          </a:bodyPr>
          <a:lst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a:lstStyle>
          <a:p>
            <a:pPr marL="0" indent="0">
              <a:buNone/>
            </a:pPr>
            <a:r>
              <a:rPr lang="en-US" sz="2800" b="1" dirty="0" smtClean="0">
                <a:solidFill>
                  <a:schemeClr val="tx1"/>
                </a:solidFill>
                <a:effectLst/>
                <a:latin typeface="Arial"/>
                <a:cs typeface="Arial"/>
              </a:rPr>
              <a:t>For your children </a:t>
            </a:r>
          </a:p>
          <a:p>
            <a:pPr marL="0" indent="0">
              <a:buNone/>
            </a:pPr>
            <a:r>
              <a:rPr lang="en-US" sz="2800" b="1" dirty="0" smtClean="0">
                <a:solidFill>
                  <a:schemeClr val="tx1"/>
                </a:solidFill>
                <a:effectLst/>
                <a:latin typeface="Arial"/>
                <a:cs typeface="Arial"/>
              </a:rPr>
              <a:t>For your children’s children</a:t>
            </a:r>
          </a:p>
          <a:p>
            <a:pPr marL="0" indent="0">
              <a:buNone/>
            </a:pPr>
            <a:r>
              <a:rPr lang="en-US" sz="2800" b="1" dirty="0" smtClean="0">
                <a:solidFill>
                  <a:schemeClr val="tx1"/>
                </a:solidFill>
                <a:effectLst/>
                <a:latin typeface="Arial"/>
                <a:cs typeface="Arial"/>
              </a:rPr>
              <a:t>By revealing biblical truth, the research, the false evidence and compassionate relationships and therapy that works.</a:t>
            </a:r>
          </a:p>
          <a:p>
            <a:pPr marL="0" indent="0">
              <a:buNone/>
            </a:pPr>
            <a:r>
              <a:rPr lang="en-US" sz="2800" b="1" dirty="0" smtClean="0">
                <a:solidFill>
                  <a:schemeClr val="tx1"/>
                </a:solidFill>
                <a:effectLst/>
                <a:latin typeface="Arial"/>
                <a:cs typeface="Arial"/>
              </a:rPr>
              <a:t>Most school boards, lay persons and many professionals do NOT know the evidence!</a:t>
            </a:r>
            <a:endParaRPr lang="en-US" sz="1700" b="1" dirty="0" smtClean="0">
              <a:solidFill>
                <a:schemeClr val="tx1"/>
              </a:solidFill>
              <a:latin typeface="Arial"/>
              <a:cs typeface="Arial"/>
            </a:endParaRPr>
          </a:p>
          <a:p>
            <a:pPr marL="0" indent="0">
              <a:buFont typeface="Calisto MT" pitchFamily="18" charset="0"/>
              <a:buNone/>
            </a:pPr>
            <a:endParaRPr lang="en-US" sz="1700" dirty="0" smtClean="0"/>
          </a:p>
          <a:p>
            <a:pPr marL="0" indent="0">
              <a:buFont typeface="Calisto MT" pitchFamily="18" charset="0"/>
              <a:buNone/>
            </a:pPr>
            <a:endParaRPr lang="en-US" sz="1700" dirty="0"/>
          </a:p>
        </p:txBody>
      </p:sp>
    </p:spTree>
    <p:extLst>
      <p:ext uri="{BB962C8B-B14F-4D97-AF65-F5344CB8AC3E}">
        <p14:creationId xmlns:p14="http://schemas.microsoft.com/office/powerpoint/2010/main" val="1995965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1" y="282238"/>
            <a:ext cx="6477000" cy="959625"/>
          </a:xfrm>
        </p:spPr>
        <p:txBody>
          <a:bodyPr/>
          <a:lstStyle/>
          <a:p>
            <a:r>
              <a:rPr lang="en-US" dirty="0" smtClean="0"/>
              <a:t>RESOURCES</a:t>
            </a:r>
            <a:endParaRPr lang="en-US" dirty="0"/>
          </a:p>
        </p:txBody>
      </p:sp>
      <p:pic>
        <p:nvPicPr>
          <p:cNvPr id="8" name="Picture 7" descr="A Que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0204" y="1548911"/>
            <a:ext cx="1348654" cy="2003215"/>
          </a:xfrm>
          <a:prstGeom prst="rect">
            <a:avLst/>
          </a:prstGeom>
        </p:spPr>
      </p:pic>
      <p:sp>
        <p:nvSpPr>
          <p:cNvPr id="11" name="TextBox 10"/>
          <p:cNvSpPr txBox="1"/>
          <p:nvPr/>
        </p:nvSpPr>
        <p:spPr>
          <a:xfrm>
            <a:off x="3895958" y="4332838"/>
            <a:ext cx="4524001" cy="461665"/>
          </a:xfrm>
          <a:prstGeom prst="rect">
            <a:avLst/>
          </a:prstGeom>
          <a:noFill/>
        </p:spPr>
        <p:txBody>
          <a:bodyPr wrap="square" rtlCol="0">
            <a:spAutoFit/>
          </a:bodyPr>
          <a:lstStyle/>
          <a:p>
            <a:r>
              <a:rPr lang="en-US" sz="2400" b="1" dirty="0" smtClean="0">
                <a:latin typeface="Arial"/>
                <a:cs typeface="Arial"/>
              </a:rPr>
              <a:t>     narth.com</a:t>
            </a:r>
            <a:endParaRPr lang="en-US" sz="2400" b="1" dirty="0">
              <a:latin typeface="Arial"/>
              <a:cs typeface="Arial"/>
            </a:endParaRPr>
          </a:p>
        </p:txBody>
      </p:sp>
      <p:sp>
        <p:nvSpPr>
          <p:cNvPr id="12" name="TextBox 11"/>
          <p:cNvSpPr txBox="1"/>
          <p:nvPr/>
        </p:nvSpPr>
        <p:spPr>
          <a:xfrm>
            <a:off x="3461452" y="4919248"/>
            <a:ext cx="5537405" cy="523220"/>
          </a:xfrm>
          <a:prstGeom prst="rect">
            <a:avLst/>
          </a:prstGeom>
          <a:noFill/>
        </p:spPr>
        <p:txBody>
          <a:bodyPr wrap="square" rtlCol="0">
            <a:spAutoFit/>
          </a:bodyPr>
          <a:lstStyle/>
          <a:p>
            <a:r>
              <a:rPr lang="en-US" sz="2800" b="1" dirty="0" smtClean="0">
                <a:latin typeface="Arial"/>
                <a:cs typeface="Arial"/>
              </a:rPr>
              <a:t> </a:t>
            </a:r>
            <a:r>
              <a:rPr lang="en-US" sz="2400" b="1" dirty="0">
                <a:latin typeface="Arial"/>
                <a:cs typeface="Arial"/>
              </a:rPr>
              <a:t> </a:t>
            </a:r>
            <a:r>
              <a:rPr lang="en-US" sz="2400" b="1" dirty="0" smtClean="0">
                <a:latin typeface="Arial"/>
                <a:cs typeface="Arial"/>
              </a:rPr>
              <a:t>        ReparativeTherapyCenter.com</a:t>
            </a:r>
            <a:endParaRPr lang="en-US" sz="2400" b="1" dirty="0">
              <a:latin typeface="Arial"/>
              <a:cs typeface="Arial"/>
            </a:endParaRPr>
          </a:p>
        </p:txBody>
      </p:sp>
      <p:sp>
        <p:nvSpPr>
          <p:cNvPr id="13" name="TextBox 12"/>
          <p:cNvSpPr txBox="1"/>
          <p:nvPr/>
        </p:nvSpPr>
        <p:spPr>
          <a:xfrm>
            <a:off x="3768890" y="3720173"/>
            <a:ext cx="4778137" cy="523220"/>
          </a:xfrm>
          <a:prstGeom prst="rect">
            <a:avLst/>
          </a:prstGeom>
          <a:noFill/>
        </p:spPr>
        <p:txBody>
          <a:bodyPr wrap="square" rtlCol="0">
            <a:spAutoFit/>
          </a:bodyPr>
          <a:lstStyle/>
          <a:p>
            <a:r>
              <a:rPr lang="en-US" sz="2800" b="1" dirty="0" smtClean="0">
                <a:latin typeface="Arial"/>
                <a:cs typeface="Arial"/>
              </a:rPr>
              <a:t>      </a:t>
            </a:r>
            <a:r>
              <a:rPr lang="en-US" sz="2400" b="1" dirty="0" smtClean="0">
                <a:latin typeface="Arial"/>
                <a:cs typeface="Arial"/>
              </a:rPr>
              <a:t>voices-of-change.org</a:t>
            </a:r>
            <a:endParaRPr lang="en-US" sz="2400" b="1" dirty="0">
              <a:latin typeface="Arial"/>
              <a:cs typeface="Arial"/>
            </a:endParaRPr>
          </a:p>
        </p:txBody>
      </p:sp>
      <p:pic>
        <p:nvPicPr>
          <p:cNvPr id="14" name="Picture 13" descr="Paren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5693" y="1542373"/>
            <a:ext cx="1347692" cy="2030576"/>
          </a:xfrm>
          <a:prstGeom prst="rect">
            <a:avLst/>
          </a:prstGeom>
        </p:spPr>
      </p:pic>
      <p:pic>
        <p:nvPicPr>
          <p:cNvPr id="6" name="Picture 5" descr="Hallman boo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568" y="1548911"/>
            <a:ext cx="1275431" cy="2024038"/>
          </a:xfrm>
          <a:prstGeom prst="rect">
            <a:avLst/>
          </a:prstGeom>
        </p:spPr>
      </p:pic>
      <p:pic>
        <p:nvPicPr>
          <p:cNvPr id="4" name="Picture 3" descr="61Zqx3Z8e+L._AA160_.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7959" y="1542373"/>
            <a:ext cx="1331195" cy="2009753"/>
          </a:xfrm>
          <a:prstGeom prst="rect">
            <a:avLst/>
          </a:prstGeom>
        </p:spPr>
      </p:pic>
      <p:sp>
        <p:nvSpPr>
          <p:cNvPr id="16" name="TextBox 15"/>
          <p:cNvSpPr txBox="1"/>
          <p:nvPr/>
        </p:nvSpPr>
        <p:spPr>
          <a:xfrm>
            <a:off x="136559" y="5920214"/>
            <a:ext cx="3919215" cy="523220"/>
          </a:xfrm>
          <a:prstGeom prst="rect">
            <a:avLst/>
          </a:prstGeom>
          <a:noFill/>
        </p:spPr>
        <p:txBody>
          <a:bodyPr wrap="square" rtlCol="0">
            <a:spAutoFit/>
          </a:bodyPr>
          <a:lstStyle/>
          <a:p>
            <a:r>
              <a:rPr lang="en-US" sz="2800" b="1" dirty="0" smtClean="0">
                <a:latin typeface="Arial"/>
                <a:cs typeface="Arial"/>
              </a:rPr>
              <a:t>sexchangeregret.com</a:t>
            </a:r>
            <a:endParaRPr lang="en-US" sz="2400" b="1" dirty="0">
              <a:latin typeface="Arial"/>
              <a:cs typeface="Arial"/>
            </a:endParaRPr>
          </a:p>
        </p:txBody>
      </p:sp>
      <p:pic>
        <p:nvPicPr>
          <p:cNvPr id="3" name="Picture 2" descr="Heyer boo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559" y="1599889"/>
            <a:ext cx="2915390" cy="4240567"/>
          </a:xfrm>
          <a:prstGeom prst="rect">
            <a:avLst/>
          </a:prstGeom>
        </p:spPr>
      </p:pic>
    </p:spTree>
    <p:extLst>
      <p:ext uri="{BB962C8B-B14F-4D97-AF65-F5344CB8AC3E}">
        <p14:creationId xmlns:p14="http://schemas.microsoft.com/office/powerpoint/2010/main" val="3647986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599" y="178365"/>
            <a:ext cx="7993859" cy="1014869"/>
          </a:xfrm>
        </p:spPr>
        <p:txBody>
          <a:bodyPr>
            <a:normAutofit/>
          </a:bodyPr>
          <a:lstStyle/>
          <a:p>
            <a:r>
              <a:rPr lang="en-US" sz="6000" dirty="0">
                <a:latin typeface="Calibri"/>
                <a:cs typeface="Calibri"/>
              </a:rPr>
              <a:t>S</a:t>
            </a:r>
            <a:r>
              <a:rPr lang="en-US" sz="6000" dirty="0" smtClean="0">
                <a:latin typeface="Calibri"/>
                <a:cs typeface="Calibri"/>
              </a:rPr>
              <a:t>cripture</a:t>
            </a:r>
            <a:endParaRPr lang="en-US" sz="6000" dirty="0">
              <a:latin typeface="Calibri"/>
              <a:cs typeface="Calibri"/>
            </a:endParaRPr>
          </a:p>
        </p:txBody>
      </p:sp>
      <p:sp>
        <p:nvSpPr>
          <p:cNvPr id="4" name="Content Placeholder 2"/>
          <p:cNvSpPr txBox="1">
            <a:spLocks/>
          </p:cNvSpPr>
          <p:nvPr/>
        </p:nvSpPr>
        <p:spPr>
          <a:xfrm>
            <a:off x="151651" y="1490547"/>
            <a:ext cx="8992350" cy="632731"/>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sz="2800" b="1" dirty="0" smtClean="0">
                <a:solidFill>
                  <a:schemeClr val="tx1"/>
                </a:solidFill>
                <a:latin typeface="Arial"/>
                <a:cs typeface="Arial"/>
              </a:rPr>
              <a:t>  </a:t>
            </a:r>
            <a:endParaRPr lang="en-US" sz="2800" b="1" dirty="0">
              <a:solidFill>
                <a:schemeClr val="tx1"/>
              </a:solidFill>
              <a:latin typeface="Arial"/>
              <a:cs typeface="Arial"/>
            </a:endParaRPr>
          </a:p>
        </p:txBody>
      </p:sp>
      <p:sp>
        <p:nvSpPr>
          <p:cNvPr id="5" name="Content Placeholder 2"/>
          <p:cNvSpPr txBox="1">
            <a:spLocks/>
          </p:cNvSpPr>
          <p:nvPr/>
        </p:nvSpPr>
        <p:spPr>
          <a:xfrm>
            <a:off x="151652" y="1239011"/>
            <a:ext cx="8992348" cy="2697989"/>
          </a:xfrm>
          <a:prstGeom prst="rect">
            <a:avLst/>
          </a:prstGeom>
        </p:spPr>
        <p:txBody>
          <a:bodyPr vert="horz" lIns="91440" tIns="45720" rIns="91440" bIns="45720" rtlCol="0" anchor="ctr" anchorCtr="0">
            <a:no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sz="2000" b="1" i="1" dirty="0">
                <a:solidFill>
                  <a:schemeClr val="tx1"/>
                </a:solidFill>
                <a:latin typeface="Times New Roman"/>
                <a:cs typeface="Times New Roman"/>
              </a:rPr>
              <a:t>1st Corinthians 6:9-</a:t>
            </a:r>
            <a:r>
              <a:rPr lang="en-US" sz="2000" b="1" i="1" dirty="0" smtClean="0">
                <a:solidFill>
                  <a:schemeClr val="tx1"/>
                </a:solidFill>
                <a:latin typeface="Times New Roman"/>
                <a:cs typeface="Times New Roman"/>
              </a:rPr>
              <a:t>11</a:t>
            </a:r>
            <a:r>
              <a:rPr lang="mr-IN" sz="2000" b="1" dirty="0" smtClean="0">
                <a:solidFill>
                  <a:schemeClr val="tx1"/>
                </a:solidFill>
                <a:latin typeface="Times New Roman"/>
                <a:cs typeface="Times New Roman"/>
              </a:rPr>
              <a:t>…</a:t>
            </a:r>
            <a:r>
              <a:rPr lang="en-US" sz="2000" b="1" dirty="0" smtClean="0">
                <a:solidFill>
                  <a:schemeClr val="tx1"/>
                </a:solidFill>
                <a:latin typeface="Times New Roman"/>
                <a:cs typeface="Times New Roman"/>
              </a:rPr>
              <a:t>Do </a:t>
            </a:r>
            <a:r>
              <a:rPr lang="en-US" sz="2000" b="1" dirty="0">
                <a:solidFill>
                  <a:schemeClr val="tx1"/>
                </a:solidFill>
                <a:latin typeface="Times New Roman"/>
                <a:cs typeface="Times New Roman"/>
              </a:rPr>
              <a:t>you not know that the wicked will not inherit the kingdom of God? Do not be deceived: Neither the sexually immoral nor idolaters nor adulterers nor male prostitutes nor homosexual offenders nor thieves nor the greedy nor drunkards nor slanderers nor swindlers will inherit the kingdom of God. And that is what some of you were. But you were washed, you were sanctified, you were justified in the name of the Lord Jesus Christ and by the Spirit of our God. </a:t>
            </a:r>
          </a:p>
        </p:txBody>
      </p:sp>
      <p:sp>
        <p:nvSpPr>
          <p:cNvPr id="8" name="Content Placeholder 2"/>
          <p:cNvSpPr txBox="1">
            <a:spLocks/>
          </p:cNvSpPr>
          <p:nvPr/>
        </p:nvSpPr>
        <p:spPr>
          <a:xfrm>
            <a:off x="307847" y="3202969"/>
            <a:ext cx="8836153" cy="1499809"/>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742950" indent="-742950">
              <a:buAutoNum type="arabicPeriod" startAt="2"/>
            </a:pPr>
            <a:endParaRPr lang="en-US" sz="3300" b="1" dirty="0" smtClean="0">
              <a:solidFill>
                <a:srgbClr val="FFFFFF"/>
              </a:solidFill>
              <a:latin typeface="Arial"/>
              <a:cs typeface="Arial"/>
            </a:endParaRPr>
          </a:p>
        </p:txBody>
      </p:sp>
      <p:sp>
        <p:nvSpPr>
          <p:cNvPr id="9" name="Content Placeholder 2"/>
          <p:cNvSpPr txBox="1">
            <a:spLocks/>
          </p:cNvSpPr>
          <p:nvPr/>
        </p:nvSpPr>
        <p:spPr>
          <a:xfrm>
            <a:off x="151652" y="3607419"/>
            <a:ext cx="9304741" cy="2585427"/>
          </a:xfrm>
          <a:prstGeom prst="rect">
            <a:avLst/>
          </a:prstGeom>
        </p:spPr>
        <p:txBody>
          <a:bodyPr vert="horz" lIns="91440" tIns="45720" rIns="91440" bIns="45720" rtlCol="0" anchor="ctr" anchorCtr="0">
            <a:no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sz="2000" b="1" i="1" dirty="0">
                <a:solidFill>
                  <a:srgbClr val="FFFFFF"/>
                </a:solidFill>
                <a:latin typeface="Times New Roman"/>
                <a:cs typeface="Times New Roman"/>
              </a:rPr>
              <a:t>Romans 1:25-</a:t>
            </a:r>
            <a:r>
              <a:rPr lang="en-US" sz="2000" b="1" i="1" dirty="0" smtClean="0">
                <a:solidFill>
                  <a:srgbClr val="FFFFFF"/>
                </a:solidFill>
                <a:latin typeface="Times New Roman"/>
                <a:cs typeface="Times New Roman"/>
              </a:rPr>
              <a:t>27</a:t>
            </a:r>
            <a:r>
              <a:rPr lang="mr-IN" sz="2000" b="1" dirty="0" smtClean="0">
                <a:solidFill>
                  <a:srgbClr val="FFFFFF"/>
                </a:solidFill>
                <a:latin typeface="Times New Roman"/>
                <a:cs typeface="Times New Roman"/>
              </a:rPr>
              <a:t>…</a:t>
            </a:r>
            <a:r>
              <a:rPr lang="en-US" sz="2000" b="1" dirty="0" smtClean="0">
                <a:solidFill>
                  <a:srgbClr val="FFFFFF"/>
                </a:solidFill>
                <a:latin typeface="Times New Roman"/>
                <a:cs typeface="Times New Roman"/>
              </a:rPr>
              <a:t>They </a:t>
            </a:r>
            <a:r>
              <a:rPr lang="en-US" sz="2000" b="1" dirty="0">
                <a:solidFill>
                  <a:srgbClr val="FFFFFF"/>
                </a:solidFill>
                <a:latin typeface="Times New Roman"/>
                <a:cs typeface="Times New Roman"/>
              </a:rPr>
              <a:t>exchanged the truth of God for a lie, and worshiped and served created things rather than the Creator-- who is forever praised. Amen. Because of this, God gave them over to shameful lusts. Even their </a:t>
            </a:r>
            <a:r>
              <a:rPr lang="en-US" sz="2000" b="1" dirty="0" smtClean="0">
                <a:solidFill>
                  <a:srgbClr val="FFFFFF"/>
                </a:solidFill>
                <a:latin typeface="Times New Roman"/>
                <a:cs typeface="Times New Roman"/>
              </a:rPr>
              <a:t> women </a:t>
            </a:r>
            <a:r>
              <a:rPr lang="en-US" sz="2000" b="1" dirty="0">
                <a:solidFill>
                  <a:srgbClr val="FFFFFF"/>
                </a:solidFill>
                <a:latin typeface="Times New Roman"/>
                <a:cs typeface="Times New Roman"/>
              </a:rPr>
              <a:t>exchanged natural relations for unnatural ones. In the same </a:t>
            </a:r>
            <a:r>
              <a:rPr lang="en-US" sz="2000" b="1" dirty="0" smtClean="0">
                <a:solidFill>
                  <a:srgbClr val="FFFFFF"/>
                </a:solidFill>
                <a:latin typeface="Times New Roman"/>
                <a:cs typeface="Times New Roman"/>
              </a:rPr>
              <a:t>   way </a:t>
            </a:r>
            <a:r>
              <a:rPr lang="en-US" sz="2000" b="1" dirty="0">
                <a:solidFill>
                  <a:srgbClr val="FFFFFF"/>
                </a:solidFill>
                <a:latin typeface="Times New Roman"/>
                <a:cs typeface="Times New Roman"/>
              </a:rPr>
              <a:t>the men also abandoned natural relations with women and were inflamed with lust for one another. Men committed indecent acts with other men, and received in themselves the due penalty for their perversion. </a:t>
            </a:r>
          </a:p>
        </p:txBody>
      </p:sp>
      <p:sp>
        <p:nvSpPr>
          <p:cNvPr id="15" name="Content Placeholder 2"/>
          <p:cNvSpPr txBox="1">
            <a:spLocks/>
          </p:cNvSpPr>
          <p:nvPr/>
        </p:nvSpPr>
        <p:spPr>
          <a:xfrm>
            <a:off x="151651" y="3589276"/>
            <a:ext cx="9326452" cy="632731"/>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endParaRPr lang="en-US" sz="2700" b="1" dirty="0">
              <a:solidFill>
                <a:srgbClr val="FFFFFF"/>
              </a:solidFill>
              <a:latin typeface="Arial"/>
              <a:cs typeface="Arial"/>
            </a:endParaRPr>
          </a:p>
        </p:txBody>
      </p:sp>
      <p:sp>
        <p:nvSpPr>
          <p:cNvPr id="3" name="TextBox 2"/>
          <p:cNvSpPr txBox="1"/>
          <p:nvPr/>
        </p:nvSpPr>
        <p:spPr>
          <a:xfrm>
            <a:off x="151652" y="6192846"/>
            <a:ext cx="8121491" cy="400110"/>
          </a:xfrm>
          <a:prstGeom prst="rect">
            <a:avLst/>
          </a:prstGeom>
          <a:noFill/>
        </p:spPr>
        <p:txBody>
          <a:bodyPr wrap="square" rtlCol="0">
            <a:spAutoFit/>
          </a:bodyPr>
          <a:lstStyle/>
          <a:p>
            <a:r>
              <a:rPr lang="en-US" sz="2000" b="1" i="1" dirty="0" smtClean="0"/>
              <a:t>What’s the LGBT answer to these scriptures?</a:t>
            </a:r>
            <a:endParaRPr lang="en-US" sz="2000" b="1" i="1" dirty="0"/>
          </a:p>
        </p:txBody>
      </p:sp>
    </p:spTree>
    <p:extLst>
      <p:ext uri="{BB962C8B-B14F-4D97-AF65-F5344CB8AC3E}">
        <p14:creationId xmlns:p14="http://schemas.microsoft.com/office/powerpoint/2010/main" val="3742363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1800" decel="100000" fill="hold"/>
                                        <p:tgtEl>
                                          <p:spTgt spid="5"/>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anim calcmode="lin" valueType="num">
                                      <p:cBhvr>
                                        <p:cTn id="16" dur="2000" fill="hold"/>
                                        <p:tgtEl>
                                          <p:spTgt spid="9"/>
                                        </p:tgtEl>
                                        <p:attrNameLst>
                                          <p:attrName>ppt_x</p:attrName>
                                        </p:attrNameLst>
                                      </p:cBhvr>
                                      <p:tavLst>
                                        <p:tav tm="0">
                                          <p:val>
                                            <p:strVal val="#ppt_x"/>
                                          </p:val>
                                        </p:tav>
                                        <p:tav tm="100000">
                                          <p:val>
                                            <p:strVal val="#ppt_x"/>
                                          </p:val>
                                        </p:tav>
                                      </p:tavLst>
                                    </p:anim>
                                    <p:anim calcmode="lin" valueType="num">
                                      <p:cBhvr>
                                        <p:cTn id="17" dur="1800" decel="100000" fill="hold"/>
                                        <p:tgtEl>
                                          <p:spTgt spid="9"/>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1+#ppt_w/2"/>
                                          </p:val>
                                        </p:tav>
                                        <p:tav tm="100000">
                                          <p:val>
                                            <p:strVal val="#ppt_x"/>
                                          </p:val>
                                        </p:tav>
                                      </p:tavLst>
                                    </p:anim>
                                    <p:anim calcmode="lin" valueType="num">
                                      <p:cBhvr additive="base">
                                        <p:cTn id="24"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1345920"/>
            <a:ext cx="9144000" cy="5512080"/>
          </a:xfrm>
        </p:spPr>
        <p:txBody>
          <a:bodyPr>
            <a:noAutofit/>
          </a:bodyPr>
          <a:lstStyle/>
          <a:p>
            <a:r>
              <a:rPr lang="en-US" sz="2000" dirty="0"/>
              <a:t>Friday March 31, 7:30 PM</a:t>
            </a:r>
          </a:p>
          <a:p>
            <a:r>
              <a:rPr lang="en-US" sz="2000" dirty="0"/>
              <a:t>An Apple in Modern Eden: The Biblical and Emotional Truths About LGBT </a:t>
            </a:r>
            <a:r>
              <a:rPr lang="en-US" sz="2000" dirty="0" smtClean="0"/>
              <a:t>Issues</a:t>
            </a:r>
            <a:endParaRPr lang="sk-SK" sz="2000" dirty="0"/>
          </a:p>
          <a:p>
            <a:r>
              <a:rPr lang="en-US" sz="2000" dirty="0"/>
              <a:t>Saturday, April 1, 9:00 – 9:50 AM</a:t>
            </a:r>
          </a:p>
          <a:p>
            <a:r>
              <a:rPr lang="is-IS" sz="2000" dirty="0"/>
              <a:t>The Wave of LGBT Issues has Overtaken our Country and our Churches: What Do We Do?                                                                                      </a:t>
            </a:r>
            <a:endParaRPr lang="sk-SK" sz="2000" dirty="0"/>
          </a:p>
          <a:p>
            <a:r>
              <a:rPr lang="en-US" sz="2000" dirty="0"/>
              <a:t>Saturday, April 1, 10:00 - 10:50 AM</a:t>
            </a:r>
          </a:p>
          <a:p>
            <a:r>
              <a:rPr lang="is-IS" sz="2000" dirty="0" smtClean="0"/>
              <a:t>How </a:t>
            </a:r>
            <a:r>
              <a:rPr lang="is-IS" sz="2000" dirty="0"/>
              <a:t>Do We Help the LGBT Struggler?         </a:t>
            </a:r>
          </a:p>
          <a:p>
            <a:r>
              <a:rPr lang="en-US" sz="2000" dirty="0"/>
              <a:t>Sunday, April 2, 10:30 AM</a:t>
            </a:r>
          </a:p>
          <a:p>
            <a:r>
              <a:rPr lang="en-US" sz="2000" dirty="0"/>
              <a:t>Causes of LGBT Issues: Spiritual and Emotional Underpinnings     </a:t>
            </a:r>
          </a:p>
          <a:p>
            <a:r>
              <a:rPr lang="en-US" sz="2000" dirty="0"/>
              <a:t>Sunday, April 2, 5:00 PM</a:t>
            </a:r>
          </a:p>
          <a:p>
            <a:r>
              <a:rPr lang="en-US" sz="2000" dirty="0"/>
              <a:t>How Parents Can Prevent LGBT Issues in their Children &amp; How Can the Church Minister to Strugglers</a:t>
            </a:r>
          </a:p>
          <a:p>
            <a:endParaRPr lang="en-US" sz="2000" dirty="0"/>
          </a:p>
        </p:txBody>
      </p:sp>
    </p:spTree>
    <p:extLst>
      <p:ext uri="{BB962C8B-B14F-4D97-AF65-F5344CB8AC3E}">
        <p14:creationId xmlns:p14="http://schemas.microsoft.com/office/powerpoint/2010/main" val="3423507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9" y="178365"/>
            <a:ext cx="7838459" cy="1014869"/>
          </a:xfrm>
        </p:spPr>
        <p:txBody>
          <a:bodyPr>
            <a:normAutofit/>
          </a:bodyPr>
          <a:lstStyle/>
          <a:p>
            <a:r>
              <a:rPr lang="en-US" sz="6000" dirty="0" smtClean="0">
                <a:latin typeface="Calibri"/>
                <a:cs typeface="Calibri"/>
              </a:rPr>
              <a:t>The Basics – 3 Causes</a:t>
            </a:r>
            <a:endParaRPr lang="en-US" sz="6000" dirty="0">
              <a:latin typeface="Calibri"/>
              <a:cs typeface="Calibri"/>
            </a:endParaRPr>
          </a:p>
        </p:txBody>
      </p:sp>
      <p:sp>
        <p:nvSpPr>
          <p:cNvPr id="4" name="Content Placeholder 2"/>
          <p:cNvSpPr txBox="1">
            <a:spLocks/>
          </p:cNvSpPr>
          <p:nvPr/>
        </p:nvSpPr>
        <p:spPr>
          <a:xfrm>
            <a:off x="307847" y="1674208"/>
            <a:ext cx="9091088" cy="988408"/>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457200" indent="-457200">
              <a:buFont typeface="Arial" pitchFamily="34" charset="0"/>
              <a:buAutoNum type="arabicPeriod"/>
            </a:pPr>
            <a:r>
              <a:rPr lang="en-US" sz="3200" b="1" dirty="0" smtClean="0">
                <a:latin typeface="Arial"/>
                <a:cs typeface="Arial"/>
              </a:rPr>
              <a:t>  </a:t>
            </a:r>
            <a:r>
              <a:rPr lang="en-US" sz="3200" b="1" dirty="0" smtClean="0">
                <a:solidFill>
                  <a:srgbClr val="FFFFFF"/>
                </a:solidFill>
                <a:latin typeface="Arial"/>
                <a:cs typeface="Arial"/>
              </a:rPr>
              <a:t>Severe Gender Inferiority or Dysphoria</a:t>
            </a:r>
            <a:endParaRPr lang="en-US" sz="3200" b="1" dirty="0">
              <a:solidFill>
                <a:srgbClr val="FFFFFF"/>
              </a:solidFill>
              <a:latin typeface="Arial"/>
              <a:cs typeface="Arial"/>
            </a:endParaRPr>
          </a:p>
        </p:txBody>
      </p:sp>
      <p:sp>
        <p:nvSpPr>
          <p:cNvPr id="5" name="Content Placeholder 2"/>
          <p:cNvSpPr txBox="1">
            <a:spLocks/>
          </p:cNvSpPr>
          <p:nvPr/>
        </p:nvSpPr>
        <p:spPr>
          <a:xfrm>
            <a:off x="307847" y="685800"/>
            <a:ext cx="8581218" cy="988408"/>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endParaRPr lang="en-US" dirty="0">
              <a:latin typeface="Arial"/>
              <a:cs typeface="Arial"/>
            </a:endParaRPr>
          </a:p>
        </p:txBody>
      </p:sp>
      <p:sp>
        <p:nvSpPr>
          <p:cNvPr id="6" name="Content Placeholder 2"/>
          <p:cNvSpPr txBox="1">
            <a:spLocks/>
          </p:cNvSpPr>
          <p:nvPr/>
        </p:nvSpPr>
        <p:spPr>
          <a:xfrm>
            <a:off x="307847" y="5136668"/>
            <a:ext cx="8836153" cy="988408"/>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sz="3200" b="1" dirty="0" smtClean="0">
                <a:solidFill>
                  <a:srgbClr val="900000"/>
                </a:solidFill>
                <a:latin typeface="Arial"/>
                <a:cs typeface="Arial"/>
              </a:rPr>
              <a:t>3.   </a:t>
            </a:r>
            <a:r>
              <a:rPr lang="en-US" sz="3200" b="1" dirty="0" smtClean="0">
                <a:solidFill>
                  <a:srgbClr val="FFFFFF"/>
                </a:solidFill>
                <a:latin typeface="Arial"/>
                <a:cs typeface="Arial"/>
              </a:rPr>
              <a:t>Sexual Abuse</a:t>
            </a:r>
            <a:endParaRPr lang="en-US" sz="3200" b="1" dirty="0">
              <a:solidFill>
                <a:srgbClr val="FFFFFF"/>
              </a:solidFill>
              <a:latin typeface="Arial"/>
              <a:cs typeface="Arial"/>
            </a:endParaRPr>
          </a:p>
        </p:txBody>
      </p:sp>
      <p:sp>
        <p:nvSpPr>
          <p:cNvPr id="8" name="Content Placeholder 2"/>
          <p:cNvSpPr txBox="1">
            <a:spLocks/>
          </p:cNvSpPr>
          <p:nvPr/>
        </p:nvSpPr>
        <p:spPr>
          <a:xfrm>
            <a:off x="307847" y="3202969"/>
            <a:ext cx="8836153" cy="1499809"/>
          </a:xfrm>
          <a:prstGeom prst="rect">
            <a:avLst/>
          </a:prstGeom>
        </p:spPr>
        <p:txBody>
          <a:bodyPr vert="horz" lIns="91440" tIns="45720" rIns="91440" bIns="45720" rtlCol="0" anchor="ctr" anchorCtr="0">
            <a:normAutofit fontScale="92500" lnSpcReduction="2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742950" indent="-742950">
              <a:buAutoNum type="arabicPeriod" startAt="2"/>
            </a:pPr>
            <a:r>
              <a:rPr lang="en-US" sz="3300" b="1" dirty="0" smtClean="0">
                <a:solidFill>
                  <a:srgbClr val="FFFFFF"/>
                </a:solidFill>
                <a:latin typeface="Arial"/>
                <a:cs typeface="Arial"/>
              </a:rPr>
              <a:t>Severely Unmet Needs…</a:t>
            </a:r>
          </a:p>
          <a:p>
            <a:pPr marL="0" indent="0">
              <a:buNone/>
            </a:pPr>
            <a:r>
              <a:rPr lang="en-US" sz="3300" b="1" dirty="0">
                <a:solidFill>
                  <a:srgbClr val="FFFFFF"/>
                </a:solidFill>
                <a:latin typeface="Arial"/>
                <a:cs typeface="Arial"/>
              </a:rPr>
              <a:t> </a:t>
            </a:r>
            <a:r>
              <a:rPr lang="en-US" sz="3300" b="1" dirty="0" smtClean="0">
                <a:solidFill>
                  <a:srgbClr val="FFFFFF"/>
                </a:solidFill>
                <a:latin typeface="Arial"/>
                <a:cs typeface="Arial"/>
              </a:rPr>
              <a:t>         Affirmation, Approval, Affection</a:t>
            </a:r>
          </a:p>
          <a:p>
            <a:pPr marL="0" indent="0">
              <a:buNone/>
            </a:pPr>
            <a:r>
              <a:rPr lang="en-US" sz="3300" b="1" dirty="0">
                <a:solidFill>
                  <a:srgbClr val="FFFFFF"/>
                </a:solidFill>
                <a:latin typeface="Arial"/>
                <a:cs typeface="Arial"/>
              </a:rPr>
              <a:t> </a:t>
            </a:r>
            <a:r>
              <a:rPr lang="en-US" sz="3300" b="1" dirty="0" smtClean="0">
                <a:solidFill>
                  <a:srgbClr val="FFFFFF"/>
                </a:solidFill>
                <a:latin typeface="Arial"/>
                <a:cs typeface="Arial"/>
              </a:rPr>
              <a:t>         Early relationship insecurity</a:t>
            </a:r>
            <a:endParaRPr lang="en-US" sz="3300" b="1" dirty="0">
              <a:solidFill>
                <a:srgbClr val="FFFFFF"/>
              </a:solidFill>
              <a:latin typeface="Arial"/>
              <a:cs typeface="Arial"/>
            </a:endParaRPr>
          </a:p>
        </p:txBody>
      </p:sp>
    </p:spTree>
    <p:extLst>
      <p:ext uri="{BB962C8B-B14F-4D97-AF65-F5344CB8AC3E}">
        <p14:creationId xmlns:p14="http://schemas.microsoft.com/office/powerpoint/2010/main" val="1576248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625" y="339293"/>
            <a:ext cx="5527675" cy="937893"/>
          </a:xfrm>
        </p:spPr>
        <p:txBody>
          <a:bodyPr>
            <a:normAutofit/>
          </a:bodyPr>
          <a:lstStyle/>
          <a:p>
            <a:r>
              <a:rPr lang="en-US" dirty="0" smtClean="0">
                <a:latin typeface="Calibri"/>
                <a:cs typeface="Calibri"/>
              </a:rPr>
              <a:t>  Sexual Abuse</a:t>
            </a:r>
            <a:endParaRPr lang="en-US" dirty="0">
              <a:latin typeface="Calibri"/>
              <a:cs typeface="Calibri"/>
            </a:endParaRPr>
          </a:p>
        </p:txBody>
      </p:sp>
      <p:sp>
        <p:nvSpPr>
          <p:cNvPr id="6" name="Content Placeholder 5"/>
          <p:cNvSpPr>
            <a:spLocks noGrp="1"/>
          </p:cNvSpPr>
          <p:nvPr>
            <p:ph idx="1"/>
          </p:nvPr>
        </p:nvSpPr>
        <p:spPr>
          <a:xfrm>
            <a:off x="472688" y="4634115"/>
            <a:ext cx="7382261" cy="652260"/>
          </a:xfrm>
        </p:spPr>
        <p:txBody>
          <a:bodyPr/>
          <a:lstStyle/>
          <a:p>
            <a:r>
              <a:rPr lang="en-US" sz="3000" b="1" dirty="0" smtClean="0">
                <a:solidFill>
                  <a:srgbClr val="FFFFFF"/>
                </a:solidFill>
                <a:latin typeface="Arial"/>
                <a:cs typeface="Arial"/>
              </a:rPr>
              <a:t>1 in every 4 girls…1 in every </a:t>
            </a:r>
            <a:r>
              <a:rPr lang="en-US" sz="3000" b="1" dirty="0">
                <a:solidFill>
                  <a:srgbClr val="FFFFFF"/>
                </a:solidFill>
                <a:latin typeface="Arial"/>
                <a:cs typeface="Arial"/>
              </a:rPr>
              <a:t>7</a:t>
            </a:r>
            <a:r>
              <a:rPr lang="en-US" sz="3000" b="1" dirty="0" smtClean="0">
                <a:solidFill>
                  <a:srgbClr val="FFFFFF"/>
                </a:solidFill>
                <a:latin typeface="Arial"/>
                <a:cs typeface="Arial"/>
              </a:rPr>
              <a:t> boys</a:t>
            </a:r>
            <a:endParaRPr lang="en-US" sz="3000" dirty="0" smtClean="0">
              <a:solidFill>
                <a:srgbClr val="FFFFFF"/>
              </a:solidFill>
            </a:endParaRPr>
          </a:p>
          <a:p>
            <a:pPr marL="0" indent="0">
              <a:buNone/>
            </a:pPr>
            <a:endParaRPr lang="en-US" dirty="0"/>
          </a:p>
        </p:txBody>
      </p:sp>
      <p:sp>
        <p:nvSpPr>
          <p:cNvPr id="4" name="Content Placeholder 5"/>
          <p:cNvSpPr txBox="1">
            <a:spLocks/>
          </p:cNvSpPr>
          <p:nvPr/>
        </p:nvSpPr>
        <p:spPr>
          <a:xfrm>
            <a:off x="472688" y="1698135"/>
            <a:ext cx="7382261" cy="652260"/>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a:lstStyle>
          <a:p>
            <a:r>
              <a:rPr lang="en-US" sz="3000" b="1" dirty="0" smtClean="0">
                <a:solidFill>
                  <a:schemeClr val="tx1"/>
                </a:solidFill>
                <a:latin typeface="Arial"/>
                <a:cs typeface="Arial"/>
              </a:rPr>
              <a:t>Yes…It happens</a:t>
            </a:r>
          </a:p>
          <a:p>
            <a:pPr marL="0" indent="0">
              <a:buFont typeface="Calisto MT" pitchFamily="18" charset="0"/>
              <a:buNone/>
            </a:pPr>
            <a:endParaRPr lang="en-US" dirty="0" smtClean="0"/>
          </a:p>
          <a:p>
            <a:pPr marL="0" indent="0">
              <a:buFont typeface="Calisto MT" pitchFamily="18" charset="0"/>
              <a:buNone/>
            </a:pPr>
            <a:endParaRPr lang="en-US" dirty="0"/>
          </a:p>
        </p:txBody>
      </p:sp>
      <p:sp>
        <p:nvSpPr>
          <p:cNvPr id="5" name="Content Placeholder 5"/>
          <p:cNvSpPr txBox="1">
            <a:spLocks/>
          </p:cNvSpPr>
          <p:nvPr/>
        </p:nvSpPr>
        <p:spPr>
          <a:xfrm>
            <a:off x="472688" y="3671600"/>
            <a:ext cx="7382261" cy="652260"/>
          </a:xfrm>
          <a:prstGeom prst="rect">
            <a:avLst/>
          </a:prstGeom>
        </p:spPr>
        <p:txBody>
          <a:bodyPr vert="horz" lIns="91440" tIns="45720" rIns="91440" bIns="45720" rtlCol="0">
            <a:normAutofit fontScale="92500"/>
          </a:bodyPr>
          <a:lst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a:lstStyle>
          <a:p>
            <a:r>
              <a:rPr lang="en-US" sz="3000" b="1" dirty="0" smtClean="0">
                <a:solidFill>
                  <a:srgbClr val="FFFFFF"/>
                </a:solidFill>
                <a:latin typeface="Arial"/>
                <a:cs typeface="Arial"/>
              </a:rPr>
              <a:t>Yes, It happens</a:t>
            </a:r>
            <a:r>
              <a:rPr lang="is-IS" sz="3000" b="1" dirty="0" smtClean="0">
                <a:solidFill>
                  <a:srgbClr val="FFFFFF"/>
                </a:solidFill>
                <a:latin typeface="Arial"/>
                <a:cs typeface="Arial"/>
              </a:rPr>
              <a:t>…even </a:t>
            </a:r>
            <a:r>
              <a:rPr lang="en-US" sz="3000" b="1" dirty="0" smtClean="0">
                <a:solidFill>
                  <a:srgbClr val="FFFFFF"/>
                </a:solidFill>
                <a:latin typeface="Arial"/>
                <a:cs typeface="Arial"/>
              </a:rPr>
              <a:t>within the Church</a:t>
            </a:r>
          </a:p>
          <a:p>
            <a:pPr marL="0" indent="0">
              <a:buFont typeface="Calisto MT" pitchFamily="18" charset="0"/>
              <a:buNone/>
            </a:pPr>
            <a:endParaRPr lang="en-US" dirty="0" smtClean="0"/>
          </a:p>
          <a:p>
            <a:pPr marL="0" indent="0">
              <a:buFont typeface="Calisto MT" pitchFamily="18" charset="0"/>
              <a:buNone/>
            </a:pPr>
            <a:endParaRPr lang="en-US" dirty="0"/>
          </a:p>
        </p:txBody>
      </p:sp>
      <p:sp>
        <p:nvSpPr>
          <p:cNvPr id="7" name="Content Placeholder 5"/>
          <p:cNvSpPr txBox="1">
            <a:spLocks/>
          </p:cNvSpPr>
          <p:nvPr/>
        </p:nvSpPr>
        <p:spPr>
          <a:xfrm>
            <a:off x="472688" y="2722190"/>
            <a:ext cx="8909437" cy="652260"/>
          </a:xfrm>
          <a:prstGeom prst="rect">
            <a:avLst/>
          </a:prstGeom>
        </p:spPr>
        <p:txBody>
          <a:bodyPr vert="horz" lIns="91440" tIns="45720" rIns="91440" bIns="45720" rtlCol="0">
            <a:noAutofit/>
          </a:bodyPr>
          <a:lst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a:lstStyle>
          <a:p>
            <a:r>
              <a:rPr lang="en-US" sz="3000" b="1" dirty="0" smtClean="0">
                <a:solidFill>
                  <a:srgbClr val="FFFFFF"/>
                </a:solidFill>
                <a:latin typeface="Arial"/>
                <a:cs typeface="Arial"/>
              </a:rPr>
              <a:t>50%-75% of Gay men </a:t>
            </a:r>
            <a:r>
              <a:rPr lang="en-US" sz="3000" b="1" dirty="0">
                <a:solidFill>
                  <a:srgbClr val="FFFFFF"/>
                </a:solidFill>
                <a:latin typeface="Arial"/>
                <a:cs typeface="Arial"/>
              </a:rPr>
              <a:t>a</a:t>
            </a:r>
            <a:r>
              <a:rPr lang="en-US" sz="3000" b="1" dirty="0" smtClean="0">
                <a:solidFill>
                  <a:srgbClr val="FFFFFF"/>
                </a:solidFill>
                <a:latin typeface="Arial"/>
                <a:cs typeface="Arial"/>
              </a:rPr>
              <a:t>re sexually abused</a:t>
            </a:r>
          </a:p>
          <a:p>
            <a:pPr marL="0" indent="0">
              <a:buFont typeface="Calisto MT" pitchFamily="18" charset="0"/>
              <a:buNone/>
            </a:pPr>
            <a:endParaRPr lang="en-US" sz="3000" dirty="0" smtClean="0"/>
          </a:p>
        </p:txBody>
      </p:sp>
    </p:spTree>
    <p:extLst>
      <p:ext uri="{BB962C8B-B14F-4D97-AF65-F5344CB8AC3E}">
        <p14:creationId xmlns:p14="http://schemas.microsoft.com/office/powerpoint/2010/main" val="2617325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dissolve">
                                      <p:cBhvr>
                                        <p:cTn id="22"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8925" y="1572307"/>
            <a:ext cx="1926930" cy="1644314"/>
          </a:xfrm>
          <a:prstGeom prst="rect">
            <a:avLst/>
          </a:prstGeom>
          <a:ln>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65" y="2092407"/>
            <a:ext cx="2596755" cy="1731170"/>
          </a:xfrm>
          <a:prstGeom prst="rect">
            <a:avLst/>
          </a:prstGeom>
          <a:ln>
            <a:solidFill>
              <a:schemeClr val="tx1"/>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5969" y="1800870"/>
            <a:ext cx="2022707" cy="2022707"/>
          </a:xfrm>
          <a:prstGeom prst="rect">
            <a:avLst/>
          </a:prstGeom>
          <a:ln>
            <a:solidFill>
              <a:schemeClr val="tx1"/>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834" y="4751313"/>
            <a:ext cx="2329586" cy="1538497"/>
          </a:xfrm>
          <a:prstGeom prst="rect">
            <a:avLst/>
          </a:prstGeom>
          <a:ln>
            <a:solidFill>
              <a:schemeClr val="tx1"/>
            </a:solidFill>
          </a:ln>
        </p:spPr>
      </p:pic>
      <p:sp>
        <p:nvSpPr>
          <p:cNvPr id="11" name="Title 10"/>
          <p:cNvSpPr>
            <a:spLocks noGrp="1"/>
          </p:cNvSpPr>
          <p:nvPr>
            <p:ph type="title"/>
          </p:nvPr>
        </p:nvSpPr>
        <p:spPr>
          <a:xfrm>
            <a:off x="1233716" y="44610"/>
            <a:ext cx="6694714" cy="1283167"/>
          </a:xfrm>
        </p:spPr>
        <p:txBody>
          <a:bodyPr/>
          <a:lstStyle/>
          <a:p>
            <a:pPr algn="l"/>
            <a:r>
              <a:rPr lang="en-US" sz="4400" dirty="0" smtClean="0">
                <a:latin typeface="Calibri"/>
                <a:cs typeface="Calibri"/>
              </a:rPr>
              <a:t>What’s supposed to happen</a:t>
            </a:r>
            <a:endParaRPr lang="en-US" sz="4400" dirty="0">
              <a:latin typeface="Calibri"/>
              <a:cs typeface="Calibri"/>
            </a:endParaRPr>
          </a:p>
        </p:txBody>
      </p:sp>
      <p:pic>
        <p:nvPicPr>
          <p:cNvPr id="2" name="Picture 1" descr="fathers and grandsons 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9249" y="4281413"/>
            <a:ext cx="3224051" cy="214265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0751" y="2555875"/>
            <a:ext cx="2184164" cy="3332360"/>
          </a:xfrm>
          <a:prstGeom prst="rect">
            <a:avLst/>
          </a:prstGeom>
          <a:ln>
            <a:solidFill>
              <a:schemeClr val="tx1"/>
            </a:solidFill>
          </a:ln>
          <a:effectLst>
            <a:glow rad="101600">
              <a:schemeClr val="tx1">
                <a:alpha val="75000"/>
              </a:schemeClr>
            </a:glow>
          </a:effectLst>
        </p:spPr>
      </p:pic>
    </p:spTree>
    <p:extLst>
      <p:ext uri="{BB962C8B-B14F-4D97-AF65-F5344CB8AC3E}">
        <p14:creationId xmlns:p14="http://schemas.microsoft.com/office/powerpoint/2010/main" val="1824116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20" y="5597207"/>
            <a:ext cx="9220120" cy="937893"/>
          </a:xfrm>
        </p:spPr>
        <p:txBody>
          <a:bodyPr>
            <a:noAutofit/>
          </a:bodyPr>
          <a:lstStyle/>
          <a:p>
            <a:r>
              <a:rPr lang="en-US" sz="3600" dirty="0" smtClean="0">
                <a:latin typeface="Arial"/>
                <a:cs typeface="Arial"/>
              </a:rPr>
              <a:t>Gender Identity Inferiority…Unmet Needs</a:t>
            </a:r>
            <a:endParaRPr lang="en-US" sz="3600" dirty="0">
              <a:latin typeface="Arial"/>
              <a:cs typeface="Arial"/>
            </a:endParaRPr>
          </a:p>
        </p:txBody>
      </p:sp>
      <p:pic>
        <p:nvPicPr>
          <p:cNvPr id="4" name="Content Placeholder 3" descr="Child in pain.jpg"/>
          <p:cNvPicPr>
            <a:picLocks noGrp="1" noChangeAspect="1"/>
          </p:cNvPicPr>
          <p:nvPr>
            <p:ph idx="1"/>
          </p:nvPr>
        </p:nvPicPr>
        <p:blipFill>
          <a:blip r:embed="rId2">
            <a:extLst>
              <a:ext uri="{28A0092B-C50C-407E-A947-70E740481C1C}">
                <a14:useLocalDpi xmlns:a14="http://schemas.microsoft.com/office/drawing/2010/main" val="0"/>
              </a:ext>
            </a:extLst>
          </a:blip>
          <a:srcRect t="23083" b="23083"/>
          <a:stretch>
            <a:fillRect/>
          </a:stretch>
        </p:blipFill>
        <p:spPr>
          <a:xfrm>
            <a:off x="2841625" y="2944380"/>
            <a:ext cx="3572390" cy="2024379"/>
          </a:xfrm>
          <a:ln>
            <a:solidFill>
              <a:schemeClr val="tx1"/>
            </a:solidFill>
          </a:ln>
        </p:spPr>
      </p:pic>
      <p:pic>
        <p:nvPicPr>
          <p:cNvPr id="5" name="Picture 4" descr="Child in pain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0248" y="3956570"/>
            <a:ext cx="1524000" cy="1409700"/>
          </a:xfrm>
          <a:prstGeom prst="rect">
            <a:avLst/>
          </a:prstGeom>
          <a:ln>
            <a:solidFill>
              <a:schemeClr val="tx1"/>
            </a:solidFill>
          </a:ln>
        </p:spPr>
      </p:pic>
      <p:pic>
        <p:nvPicPr>
          <p:cNvPr id="7" name="Picture 6" descr="bullied boy 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499" y="685800"/>
            <a:ext cx="2613087" cy="1731170"/>
          </a:xfrm>
          <a:prstGeom prst="rect">
            <a:avLst/>
          </a:prstGeom>
          <a:ln>
            <a:solidFill>
              <a:schemeClr val="tx1"/>
            </a:solidFill>
          </a:ln>
        </p:spPr>
      </p:pic>
      <p:pic>
        <p:nvPicPr>
          <p:cNvPr id="8" name="Picture 7" descr="father angry at s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7001" y="570332"/>
            <a:ext cx="2022707" cy="2521677"/>
          </a:xfrm>
          <a:prstGeom prst="rect">
            <a:avLst/>
          </a:prstGeom>
          <a:ln>
            <a:solidFill>
              <a:schemeClr val="tx1"/>
            </a:solidFill>
          </a:ln>
        </p:spPr>
      </p:pic>
      <p:pic>
        <p:nvPicPr>
          <p:cNvPr id="9" name="Picture 8" descr="miss_boy.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000" y="3660043"/>
            <a:ext cx="2329586" cy="1549175"/>
          </a:xfrm>
          <a:prstGeom prst="rect">
            <a:avLst/>
          </a:prstGeom>
          <a:ln>
            <a:solidFill>
              <a:schemeClr val="tx1"/>
            </a:solid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3673" y="570332"/>
            <a:ext cx="1849831" cy="1514176"/>
          </a:xfrm>
          <a:prstGeom prst="rect">
            <a:avLst/>
          </a:prstGeom>
          <a:ln>
            <a:solidFill>
              <a:schemeClr val="tx1"/>
            </a:solidFill>
          </a:ln>
          <a:effectLst>
            <a:glow rad="101600">
              <a:schemeClr val="tx1">
                <a:alpha val="75000"/>
              </a:schemeClr>
            </a:glow>
          </a:effectLst>
        </p:spPr>
      </p:pic>
    </p:spTree>
    <p:extLst>
      <p:ext uri="{BB962C8B-B14F-4D97-AF65-F5344CB8AC3E}">
        <p14:creationId xmlns:p14="http://schemas.microsoft.com/office/powerpoint/2010/main" val="2589174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strVal val="#ppt_w*0.70"/>
                                          </p:val>
                                        </p:tav>
                                        <p:tav tm="100000">
                                          <p:val>
                                            <p:strVal val="#ppt_w"/>
                                          </p:val>
                                        </p:tav>
                                      </p:tavLst>
                                    </p:anim>
                                    <p:anim calcmode="lin" valueType="num">
                                      <p:cBhvr>
                                        <p:cTn id="38" dur="1000" fill="hold"/>
                                        <p:tgtEl>
                                          <p:spTgt spid="4"/>
                                        </p:tgtEl>
                                        <p:attrNameLst>
                                          <p:attrName>ppt_h</p:attrName>
                                        </p:attrNameLst>
                                      </p:cBhvr>
                                      <p:tavLst>
                                        <p:tav tm="0">
                                          <p:val>
                                            <p:strVal val="#ppt_h"/>
                                          </p:val>
                                        </p:tav>
                                        <p:tav tm="100000">
                                          <p:val>
                                            <p:strVal val="#ppt_h"/>
                                          </p:val>
                                        </p:tav>
                                      </p:tavLst>
                                    </p:anim>
                                    <p:animEffect transition="in" filter="fade">
                                      <p:cBhvr>
                                        <p:cTn id="39" dur="1000"/>
                                        <p:tgtEl>
                                          <p:spTgt spid="4"/>
                                        </p:tgtEl>
                                      </p:cBhvr>
                                    </p:animEffect>
                                  </p:childTnLst>
                                </p:cTn>
                              </p:par>
                              <p:par>
                                <p:cTn id="40" presetID="6" presetClass="emph" presetSubtype="0" fill="hold" nodeType="withEffect">
                                  <p:stCondLst>
                                    <p:cond delay="0"/>
                                  </p:stCondLst>
                                  <p:childTnLst>
                                    <p:animScale>
                                      <p:cBhvr>
                                        <p:cTn id="41" dur="3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82" y="380442"/>
            <a:ext cx="8853713" cy="762558"/>
          </a:xfrm>
        </p:spPr>
        <p:txBody>
          <a:bodyPr>
            <a:noAutofit/>
          </a:bodyPr>
          <a:lstStyle/>
          <a:p>
            <a:pPr>
              <a:defRPr/>
            </a:pPr>
            <a:r>
              <a:rPr lang="en-US" sz="3200" b="1" dirty="0" smtClean="0">
                <a:latin typeface="Calibri"/>
                <a:cs typeface="Calibri"/>
              </a:rPr>
              <a:t>         Understanding the Root Causes of    </a:t>
            </a:r>
            <a:br>
              <a:rPr lang="en-US" sz="3200" b="1" dirty="0" smtClean="0">
                <a:latin typeface="Calibri"/>
                <a:cs typeface="Calibri"/>
              </a:rPr>
            </a:br>
            <a:r>
              <a:rPr lang="en-US" sz="3200" b="1" dirty="0">
                <a:latin typeface="Calibri"/>
                <a:cs typeface="Calibri"/>
              </a:rPr>
              <a:t> </a:t>
            </a:r>
            <a:r>
              <a:rPr lang="en-US" sz="3200" b="1" dirty="0" smtClean="0">
                <a:latin typeface="Calibri"/>
                <a:cs typeface="Calibri"/>
              </a:rPr>
              <a:t>     Homosexuality</a:t>
            </a:r>
            <a:endParaRPr lang="en-US" sz="3200" b="1" dirty="0">
              <a:latin typeface="Calibri"/>
              <a:cs typeface="Calibri"/>
            </a:endParaRPr>
          </a:p>
        </p:txBody>
      </p:sp>
      <p:graphicFrame>
        <p:nvGraphicFramePr>
          <p:cNvPr id="4" name="Content Placeholder 3"/>
          <p:cNvGraphicFramePr>
            <a:graphicFrameLocks noGrp="1"/>
          </p:cNvGraphicFramePr>
          <p:nvPr>
            <p:ph idx="1"/>
          </p:nvPr>
        </p:nvGraphicFramePr>
        <p:xfrm>
          <a:off x="457200" y="1774825"/>
          <a:ext cx="2743200" cy="4625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2800305732"/>
              </p:ext>
            </p:extLst>
          </p:nvPr>
        </p:nvGraphicFramePr>
        <p:xfrm>
          <a:off x="2876768" y="1848326"/>
          <a:ext cx="2819400" cy="4521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p:cNvGraphicFramePr/>
          <p:nvPr/>
        </p:nvGraphicFramePr>
        <p:xfrm>
          <a:off x="3581400" y="2133600"/>
          <a:ext cx="3124200" cy="4064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3" name="Group 6"/>
          <p:cNvGrpSpPr>
            <a:grpSpLocks/>
          </p:cNvGrpSpPr>
          <p:nvPr/>
        </p:nvGrpSpPr>
        <p:grpSpPr bwMode="auto">
          <a:xfrm>
            <a:off x="3810000" y="2133600"/>
            <a:ext cx="3121025" cy="4064000"/>
            <a:chOff x="3051" y="0"/>
            <a:chExt cx="3121150" cy="4064000"/>
          </a:xfrm>
        </p:grpSpPr>
        <p:sp>
          <p:nvSpPr>
            <p:cNvPr id="8" name="Flowchart: Manual Operation 7"/>
            <p:cNvSpPr/>
            <p:nvPr/>
          </p:nvSpPr>
          <p:spPr>
            <a:xfrm rot="16200000">
              <a:off x="-468373" y="471425"/>
              <a:ext cx="4064000" cy="3121150"/>
            </a:xfrm>
            <a:prstGeom prst="flowChartManualOperation">
              <a:avLst/>
            </a:prstGeom>
            <a:solidFill>
              <a:srgbClr val="605DA3">
                <a:alpha val="7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defRPr/>
              </a:pPr>
              <a:endParaRPr lang="en-US" dirty="0"/>
            </a:p>
          </p:txBody>
        </p:sp>
        <p:sp>
          <p:nvSpPr>
            <p:cNvPr id="9" name="Flowchart: Manual Operation 4"/>
            <p:cNvSpPr/>
            <p:nvPr/>
          </p:nvSpPr>
          <p:spPr>
            <a:xfrm rot="21600000">
              <a:off x="3051" y="812800"/>
              <a:ext cx="3121150" cy="2438400"/>
            </a:xfrm>
            <a:prstGeom prst="rect">
              <a:avLst/>
            </a:prstGeom>
          </p:spPr>
          <p:style>
            <a:lnRef idx="0">
              <a:scrgbClr r="0" g="0" b="0"/>
            </a:lnRef>
            <a:fillRef idx="0">
              <a:scrgbClr r="0" g="0" b="0"/>
            </a:fillRef>
            <a:effectRef idx="0">
              <a:scrgbClr r="0" g="0" b="0"/>
            </a:effectRef>
            <a:fontRef idx="minor">
              <a:schemeClr val="lt1"/>
            </a:fontRef>
          </p:style>
          <p:txBody>
            <a:bodyPr lIns="152400" tIns="0" rIns="152400" bIns="0" anchor="ctr"/>
            <a:lstStyle/>
            <a:p>
              <a:pPr algn="ctr" defTabSz="1066800">
                <a:lnSpc>
                  <a:spcPct val="90000"/>
                </a:lnSpc>
                <a:spcAft>
                  <a:spcPct val="35000"/>
                </a:spcAft>
              </a:pPr>
              <a:endParaRPr lang="en-US" sz="2400" dirty="0">
                <a:solidFill>
                  <a:srgbClr val="FFFFFF"/>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r>
                <a:rPr lang="en-US" sz="2400" b="1" dirty="0">
                  <a:solidFill>
                    <a:srgbClr val="FFC000"/>
                  </a:solidFill>
                  <a:latin typeface="Corbel" charset="0"/>
                  <a:ea typeface="ＭＳ Ｐゴシック" charset="0"/>
                  <a:cs typeface="Arial" charset="0"/>
                </a:rPr>
                <a:t>Shame-based St.</a:t>
              </a:r>
              <a:r>
                <a:rPr lang="ja-JP" altLang="en-US" sz="2400" b="1">
                  <a:solidFill>
                    <a:srgbClr val="FFC000"/>
                  </a:solidFill>
                  <a:latin typeface="Corbel" charset="0"/>
                  <a:ea typeface="ＭＳ Ｐゴシック" charset="0"/>
                  <a:cs typeface="Arial" charset="0"/>
                </a:rPr>
                <a:t>’</a:t>
              </a:r>
              <a:r>
                <a:rPr lang="en-US" sz="2400" b="1" dirty="0">
                  <a:solidFill>
                    <a:srgbClr val="FFC000"/>
                  </a:solidFill>
                  <a:latin typeface="Corbel" charset="0"/>
                  <a:ea typeface="ＭＳ Ｐゴシック" charset="0"/>
                  <a:cs typeface="Arial" charset="0"/>
                </a:rPr>
                <a:t>s</a:t>
              </a: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800" dirty="0">
                <a:solidFill>
                  <a:srgbClr val="FFFFFF"/>
                </a:solidFill>
                <a:latin typeface="Corbel" charset="0"/>
                <a:ea typeface="ＭＳ Ｐゴシック" charset="0"/>
                <a:cs typeface="Arial" charset="0"/>
              </a:endParaRPr>
            </a:p>
          </p:txBody>
        </p:sp>
      </p:grpSp>
      <p:grpSp>
        <p:nvGrpSpPr>
          <p:cNvPr id="7" name="Group 9"/>
          <p:cNvGrpSpPr>
            <a:grpSpLocks/>
          </p:cNvGrpSpPr>
          <p:nvPr/>
        </p:nvGrpSpPr>
        <p:grpSpPr bwMode="auto">
          <a:xfrm>
            <a:off x="3962400" y="2133600"/>
            <a:ext cx="3200400" cy="4064000"/>
            <a:chOff x="-76199" y="0"/>
            <a:chExt cx="3200399" cy="4064000"/>
          </a:xfrm>
        </p:grpSpPr>
        <p:sp>
          <p:nvSpPr>
            <p:cNvPr id="11" name="Flowchart: Manual Operation 10"/>
            <p:cNvSpPr/>
            <p:nvPr/>
          </p:nvSpPr>
          <p:spPr>
            <a:xfrm rot="16200000">
              <a:off x="-468312" y="471487"/>
              <a:ext cx="4064000" cy="3121024"/>
            </a:xfrm>
            <a:prstGeom prst="flowChartManualOperation">
              <a:avLst/>
            </a:prstGeom>
            <a:solidFill>
              <a:srgbClr val="605DA3">
                <a:alpha val="7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defRPr/>
              </a:pPr>
              <a:endParaRPr lang="en-US" dirty="0"/>
            </a:p>
          </p:txBody>
        </p:sp>
        <p:sp>
          <p:nvSpPr>
            <p:cNvPr id="12" name="Flowchart: Manual Operation 4"/>
            <p:cNvSpPr/>
            <p:nvPr/>
          </p:nvSpPr>
          <p:spPr>
            <a:xfrm>
              <a:off x="-76199" y="812800"/>
              <a:ext cx="3121024" cy="2438400"/>
            </a:xfrm>
            <a:prstGeom prst="rect">
              <a:avLst/>
            </a:prstGeom>
          </p:spPr>
          <p:style>
            <a:lnRef idx="0">
              <a:scrgbClr r="0" g="0" b="0"/>
            </a:lnRef>
            <a:fillRef idx="0">
              <a:scrgbClr r="0" g="0" b="0"/>
            </a:fillRef>
            <a:effectRef idx="0">
              <a:scrgbClr r="0" g="0" b="0"/>
            </a:effectRef>
            <a:fontRef idx="minor">
              <a:schemeClr val="lt1"/>
            </a:fontRef>
          </p:style>
          <p:txBody>
            <a:bodyPr lIns="152400" tIns="0" rIns="152400" bIns="0" spcCol="1270" anchor="ctr"/>
            <a:lstStyle/>
            <a:p>
              <a:pPr algn="ctr" defTabSz="1066800">
                <a:lnSpc>
                  <a:spcPct val="90000"/>
                </a:lnSpc>
                <a:spcAft>
                  <a:spcPct val="35000"/>
                </a:spcAft>
                <a:defRPr/>
              </a:pPr>
              <a:endParaRPr lang="en-US" sz="2400" dirty="0"/>
            </a:p>
            <a:p>
              <a:pPr algn="ctr" defTabSz="1066800">
                <a:lnSpc>
                  <a:spcPct val="90000"/>
                </a:lnSpc>
                <a:spcAft>
                  <a:spcPct val="35000"/>
                </a:spcAft>
                <a:defRPr/>
              </a:pPr>
              <a:endParaRPr lang="en-US" sz="2400" b="1" dirty="0">
                <a:solidFill>
                  <a:srgbClr val="FFC000"/>
                </a:solidFill>
              </a:endParaRPr>
            </a:p>
            <a:p>
              <a:pPr algn="ctr" defTabSz="1066800">
                <a:lnSpc>
                  <a:spcPct val="90000"/>
                </a:lnSpc>
                <a:spcAft>
                  <a:spcPct val="35000"/>
                </a:spcAft>
                <a:defRPr/>
              </a:pPr>
              <a:endParaRPr lang="en-US" sz="2400" b="1" dirty="0">
                <a:solidFill>
                  <a:srgbClr val="FFC000"/>
                </a:solidFill>
              </a:endParaRPr>
            </a:p>
            <a:p>
              <a:pPr algn="ctr" defTabSz="1066800">
                <a:lnSpc>
                  <a:spcPct val="90000"/>
                </a:lnSpc>
                <a:spcAft>
                  <a:spcPct val="35000"/>
                </a:spcAft>
                <a:defRPr/>
              </a:pPr>
              <a:endParaRPr lang="en-US" sz="2400" b="1" dirty="0">
                <a:solidFill>
                  <a:srgbClr val="FFC000"/>
                </a:solidFill>
              </a:endParaRPr>
            </a:p>
            <a:p>
              <a:pPr algn="ctr" defTabSz="1066800">
                <a:lnSpc>
                  <a:spcPct val="90000"/>
                </a:lnSpc>
                <a:spcAft>
                  <a:spcPct val="35000"/>
                </a:spcAft>
                <a:defRPr/>
              </a:pPr>
              <a:r>
                <a:rPr lang="en-US" sz="2400" b="1" dirty="0">
                  <a:solidFill>
                    <a:srgbClr val="FFC000"/>
                  </a:solidFill>
                </a:rPr>
                <a:t>Def. Detachment</a:t>
              </a:r>
            </a:p>
            <a:p>
              <a:pPr algn="ctr" defTabSz="1066800">
                <a:lnSpc>
                  <a:spcPct val="90000"/>
                </a:lnSpc>
                <a:spcAft>
                  <a:spcPct val="35000"/>
                </a:spcAft>
                <a:defRPr/>
              </a:pPr>
              <a:endParaRPr lang="en-US" sz="2400" b="1" dirty="0">
                <a:solidFill>
                  <a:srgbClr val="FFC000"/>
                </a:solidFill>
              </a:endParaRPr>
            </a:p>
            <a:p>
              <a:pPr algn="ctr" defTabSz="1066800">
                <a:lnSpc>
                  <a:spcPct val="90000"/>
                </a:lnSpc>
                <a:spcAft>
                  <a:spcPct val="35000"/>
                </a:spcAft>
                <a:defRPr/>
              </a:pPr>
              <a:endParaRPr lang="en-US" sz="2400" b="1" dirty="0">
                <a:solidFill>
                  <a:srgbClr val="FFC000"/>
                </a:solidFill>
              </a:endParaRPr>
            </a:p>
            <a:p>
              <a:pPr algn="ctr" defTabSz="1066800">
                <a:lnSpc>
                  <a:spcPct val="90000"/>
                </a:lnSpc>
                <a:spcAft>
                  <a:spcPct val="35000"/>
                </a:spcAft>
                <a:defRPr/>
              </a:pPr>
              <a:endParaRPr lang="en-US" sz="2800" dirty="0"/>
            </a:p>
          </p:txBody>
        </p:sp>
      </p:grpSp>
      <p:grpSp>
        <p:nvGrpSpPr>
          <p:cNvPr id="10" name="Group 12"/>
          <p:cNvGrpSpPr>
            <a:grpSpLocks/>
          </p:cNvGrpSpPr>
          <p:nvPr/>
        </p:nvGrpSpPr>
        <p:grpSpPr bwMode="auto">
          <a:xfrm>
            <a:off x="4267200" y="2133600"/>
            <a:ext cx="3121025" cy="4064000"/>
            <a:chOff x="3051" y="0"/>
            <a:chExt cx="3121150" cy="4064000"/>
          </a:xfrm>
        </p:grpSpPr>
        <p:sp>
          <p:nvSpPr>
            <p:cNvPr id="14" name="Flowchart: Manual Operation 13"/>
            <p:cNvSpPr/>
            <p:nvPr/>
          </p:nvSpPr>
          <p:spPr>
            <a:xfrm rot="16200000">
              <a:off x="-468373" y="471425"/>
              <a:ext cx="4064000" cy="3121150"/>
            </a:xfrm>
            <a:prstGeom prst="flowChartManualOperation">
              <a:avLst/>
            </a:prstGeom>
            <a:solidFill>
              <a:srgbClr val="605DA3">
                <a:alpha val="7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defRPr/>
              </a:pPr>
              <a:endParaRPr lang="en-US" dirty="0"/>
            </a:p>
          </p:txBody>
        </p:sp>
        <p:sp>
          <p:nvSpPr>
            <p:cNvPr id="15" name="Flowchart: Manual Operation 4"/>
            <p:cNvSpPr/>
            <p:nvPr/>
          </p:nvSpPr>
          <p:spPr>
            <a:xfrm rot="21600000">
              <a:off x="3051" y="812800"/>
              <a:ext cx="3121150" cy="2438400"/>
            </a:xfrm>
            <a:prstGeom prst="rect">
              <a:avLst/>
            </a:prstGeom>
          </p:spPr>
          <p:style>
            <a:lnRef idx="0">
              <a:scrgbClr r="0" g="0" b="0"/>
            </a:lnRef>
            <a:fillRef idx="0">
              <a:scrgbClr r="0" g="0" b="0"/>
            </a:fillRef>
            <a:effectRef idx="0">
              <a:scrgbClr r="0" g="0" b="0"/>
            </a:effectRef>
            <a:fontRef idx="minor">
              <a:schemeClr val="lt1"/>
            </a:fontRef>
          </p:style>
          <p:txBody>
            <a:bodyPr lIns="152400" tIns="0" rIns="152400" bIns="0" spcCol="1270" anchor="ctr"/>
            <a:lstStyle/>
            <a:p>
              <a:pPr algn="ctr" defTabSz="1066800">
                <a:lnSpc>
                  <a:spcPct val="90000"/>
                </a:lnSpc>
                <a:spcAft>
                  <a:spcPct val="35000"/>
                </a:spcAft>
                <a:defRPr/>
              </a:pPr>
              <a:endParaRPr lang="en-US" sz="2400" dirty="0"/>
            </a:p>
            <a:p>
              <a:pPr algn="ctr" defTabSz="1066800">
                <a:lnSpc>
                  <a:spcPct val="90000"/>
                </a:lnSpc>
                <a:spcAft>
                  <a:spcPct val="35000"/>
                </a:spcAft>
                <a:defRPr/>
              </a:pPr>
              <a:endParaRPr lang="en-US" sz="2400" b="1" dirty="0">
                <a:solidFill>
                  <a:srgbClr val="FFC000"/>
                </a:solidFill>
              </a:endParaRPr>
            </a:p>
            <a:p>
              <a:pPr algn="ctr" defTabSz="1066800">
                <a:lnSpc>
                  <a:spcPct val="90000"/>
                </a:lnSpc>
                <a:spcAft>
                  <a:spcPct val="35000"/>
                </a:spcAft>
                <a:defRPr/>
              </a:pPr>
              <a:endParaRPr lang="en-US" sz="2400" b="1" dirty="0">
                <a:solidFill>
                  <a:srgbClr val="FFC000"/>
                </a:solidFill>
              </a:endParaRPr>
            </a:p>
            <a:p>
              <a:pPr algn="ctr" defTabSz="1066800">
                <a:lnSpc>
                  <a:spcPct val="90000"/>
                </a:lnSpc>
                <a:spcAft>
                  <a:spcPct val="35000"/>
                </a:spcAft>
                <a:defRPr/>
              </a:pPr>
              <a:endParaRPr lang="en-US" sz="2400" b="1" dirty="0">
                <a:solidFill>
                  <a:srgbClr val="FFC000"/>
                </a:solidFill>
              </a:endParaRPr>
            </a:p>
            <a:p>
              <a:pPr algn="ctr" defTabSz="1066800">
                <a:lnSpc>
                  <a:spcPct val="90000"/>
                </a:lnSpc>
                <a:spcAft>
                  <a:spcPct val="35000"/>
                </a:spcAft>
                <a:defRPr/>
              </a:pPr>
              <a:endParaRPr lang="en-US" sz="2400" b="1" dirty="0">
                <a:solidFill>
                  <a:srgbClr val="FFC000"/>
                </a:solidFill>
              </a:endParaRPr>
            </a:p>
            <a:p>
              <a:pPr algn="ctr" defTabSz="1066800">
                <a:lnSpc>
                  <a:spcPct val="90000"/>
                </a:lnSpc>
                <a:spcAft>
                  <a:spcPct val="35000"/>
                </a:spcAft>
                <a:defRPr/>
              </a:pPr>
              <a:r>
                <a:rPr lang="en-US" sz="2400" b="1" dirty="0">
                  <a:solidFill>
                    <a:srgbClr val="FFC000"/>
                  </a:solidFill>
                </a:rPr>
                <a:t>Disowned parts,</a:t>
              </a:r>
            </a:p>
            <a:p>
              <a:pPr algn="ctr" defTabSz="1066800">
                <a:lnSpc>
                  <a:spcPct val="90000"/>
                </a:lnSpc>
                <a:spcAft>
                  <a:spcPct val="35000"/>
                </a:spcAft>
                <a:defRPr/>
              </a:pPr>
              <a:endParaRPr lang="en-US" sz="2400" b="1" dirty="0">
                <a:solidFill>
                  <a:srgbClr val="FFC000"/>
                </a:solidFill>
              </a:endParaRPr>
            </a:p>
            <a:p>
              <a:pPr algn="ctr" defTabSz="1066800">
                <a:lnSpc>
                  <a:spcPct val="90000"/>
                </a:lnSpc>
                <a:spcAft>
                  <a:spcPct val="35000"/>
                </a:spcAft>
                <a:defRPr/>
              </a:pPr>
              <a:endParaRPr lang="en-US" sz="2800" dirty="0"/>
            </a:p>
          </p:txBody>
        </p:sp>
      </p:grpSp>
      <p:grpSp>
        <p:nvGrpSpPr>
          <p:cNvPr id="13" name="Group 15"/>
          <p:cNvGrpSpPr>
            <a:grpSpLocks/>
          </p:cNvGrpSpPr>
          <p:nvPr/>
        </p:nvGrpSpPr>
        <p:grpSpPr bwMode="auto">
          <a:xfrm>
            <a:off x="4495800" y="2133600"/>
            <a:ext cx="3121025" cy="4064000"/>
            <a:chOff x="3051" y="0"/>
            <a:chExt cx="3121150" cy="4064000"/>
          </a:xfrm>
        </p:grpSpPr>
        <p:sp>
          <p:nvSpPr>
            <p:cNvPr id="17" name="Flowchart: Manual Operation 16"/>
            <p:cNvSpPr/>
            <p:nvPr/>
          </p:nvSpPr>
          <p:spPr>
            <a:xfrm rot="16200000">
              <a:off x="-468373" y="471425"/>
              <a:ext cx="4064000" cy="3121150"/>
            </a:xfrm>
            <a:prstGeom prst="flowChartManualOperation">
              <a:avLst/>
            </a:prstGeom>
            <a:solidFill>
              <a:srgbClr val="605DA3">
                <a:alpha val="7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defRPr/>
              </a:pPr>
              <a:endParaRPr lang="en-US" dirty="0"/>
            </a:p>
          </p:txBody>
        </p:sp>
        <p:sp>
          <p:nvSpPr>
            <p:cNvPr id="18" name="Flowchart: Manual Operation 4"/>
            <p:cNvSpPr/>
            <p:nvPr/>
          </p:nvSpPr>
          <p:spPr>
            <a:xfrm rot="21600000">
              <a:off x="3051" y="812800"/>
              <a:ext cx="3121150" cy="2438400"/>
            </a:xfrm>
            <a:prstGeom prst="rect">
              <a:avLst/>
            </a:prstGeom>
          </p:spPr>
          <p:style>
            <a:lnRef idx="0">
              <a:scrgbClr r="0" g="0" b="0"/>
            </a:lnRef>
            <a:fillRef idx="0">
              <a:scrgbClr r="0" g="0" b="0"/>
            </a:fillRef>
            <a:effectRef idx="0">
              <a:scrgbClr r="0" g="0" b="0"/>
            </a:effectRef>
            <a:fontRef idx="minor">
              <a:schemeClr val="lt1"/>
            </a:fontRef>
          </p:style>
          <p:txBody>
            <a:bodyPr lIns="152400" tIns="0" rIns="152400" bIns="0" anchor="ctr"/>
            <a:lstStyle/>
            <a:p>
              <a:pPr algn="ctr" defTabSz="1066800">
                <a:lnSpc>
                  <a:spcPct val="90000"/>
                </a:lnSpc>
                <a:spcAft>
                  <a:spcPct val="35000"/>
                </a:spcAft>
              </a:pPr>
              <a:endParaRPr lang="en-US" sz="2400" dirty="0">
                <a:solidFill>
                  <a:srgbClr val="FFFFFF"/>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r>
                <a:rPr lang="ja-JP" altLang="en-US" sz="2400" b="1" dirty="0">
                  <a:solidFill>
                    <a:srgbClr val="FF0000"/>
                  </a:solidFill>
                  <a:latin typeface="Corbel" charset="0"/>
                  <a:ea typeface="ＭＳ Ｐゴシック" charset="0"/>
                  <a:cs typeface="Arial" charset="0"/>
                </a:rPr>
                <a:t>“</a:t>
              </a:r>
              <a:r>
                <a:rPr lang="en-US" sz="2400" b="1" dirty="0">
                  <a:solidFill>
                    <a:srgbClr val="FF0000"/>
                  </a:solidFill>
                  <a:latin typeface="Corbel" charset="0"/>
                  <a:ea typeface="ＭＳ Ｐゴシック" charset="0"/>
                  <a:cs typeface="Arial" charset="0"/>
                </a:rPr>
                <a:t>Happy</a:t>
              </a:r>
              <a:r>
                <a:rPr lang="ja-JP" altLang="en-US" sz="2400" b="1" dirty="0">
                  <a:solidFill>
                    <a:srgbClr val="FF0000"/>
                  </a:solidFill>
                  <a:latin typeface="Corbel" charset="0"/>
                  <a:ea typeface="ＭＳ Ｐゴシック" charset="0"/>
                  <a:cs typeface="Arial" charset="0"/>
                </a:rPr>
                <a:t>”</a:t>
              </a:r>
              <a:r>
                <a:rPr lang="en-US" sz="2400" b="1" dirty="0">
                  <a:solidFill>
                    <a:srgbClr val="FF0000"/>
                  </a:solidFill>
                  <a:latin typeface="Corbel" charset="0"/>
                  <a:ea typeface="ＭＳ Ｐゴシック" charset="0"/>
                  <a:cs typeface="Arial" charset="0"/>
                </a:rPr>
                <a:t> (False) Self </a:t>
              </a:r>
            </a:p>
            <a:p>
              <a:pPr algn="ctr" defTabSz="1066800">
                <a:lnSpc>
                  <a:spcPct val="90000"/>
                </a:lnSpc>
                <a:spcAft>
                  <a:spcPct val="35000"/>
                </a:spcAft>
              </a:pPr>
              <a:r>
                <a:rPr lang="en-US" sz="2400" b="1" dirty="0">
                  <a:solidFill>
                    <a:srgbClr val="FF0000"/>
                  </a:solidFill>
                  <a:latin typeface="Corbel" charset="0"/>
                  <a:ea typeface="ＭＳ Ｐゴシック" charset="0"/>
                  <a:cs typeface="Arial" charset="0"/>
                </a:rPr>
                <a:t>Resulting SSA</a:t>
              </a: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400" b="1" dirty="0">
                <a:solidFill>
                  <a:srgbClr val="FFC000"/>
                </a:solidFill>
                <a:latin typeface="Corbel" charset="0"/>
                <a:ea typeface="ＭＳ Ｐゴシック" charset="0"/>
                <a:cs typeface="Arial" charset="0"/>
              </a:endParaRPr>
            </a:p>
            <a:p>
              <a:pPr algn="ctr" defTabSz="1066800">
                <a:lnSpc>
                  <a:spcPct val="90000"/>
                </a:lnSpc>
                <a:spcAft>
                  <a:spcPct val="35000"/>
                </a:spcAft>
              </a:pPr>
              <a:endParaRPr lang="en-US" sz="2800" dirty="0">
                <a:solidFill>
                  <a:srgbClr val="FFFFFF"/>
                </a:solidFill>
                <a:latin typeface="Corbel" charset="0"/>
                <a:ea typeface="ＭＳ Ｐゴシック" charset="0"/>
                <a:cs typeface="Arial" charset="0"/>
              </a:endParaRPr>
            </a:p>
          </p:txBody>
        </p:sp>
      </p:grpSp>
      <p:graphicFrame>
        <p:nvGraphicFramePr>
          <p:cNvPr id="28" name="Content Placeholder 3"/>
          <p:cNvGraphicFramePr>
            <a:graphicFrameLocks/>
          </p:cNvGraphicFramePr>
          <p:nvPr>
            <p:extLst>
              <p:ext uri="{D42A27DB-BD31-4B8C-83A1-F6EECF244321}">
                <p14:modId xmlns:p14="http://schemas.microsoft.com/office/powerpoint/2010/main" val="521284351"/>
              </p:ext>
            </p:extLst>
          </p:nvPr>
        </p:nvGraphicFramePr>
        <p:xfrm>
          <a:off x="465086" y="1781165"/>
          <a:ext cx="4724400" cy="462597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21" name="Oval 20"/>
          <p:cNvSpPr/>
          <p:nvPr/>
        </p:nvSpPr>
        <p:spPr>
          <a:xfrm>
            <a:off x="5805872" y="3276600"/>
            <a:ext cx="1356929" cy="1371600"/>
          </a:xfrm>
          <a:prstGeom prst="ellipse">
            <a:avLst/>
          </a:prstGeom>
          <a:ln>
            <a:solidFill>
              <a:schemeClr val="tx1"/>
            </a:solid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a:cs typeface="Arial"/>
              </a:rPr>
              <a:t>T</a:t>
            </a:r>
            <a:endPar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a:cs typeface="Arial"/>
            </a:endParaRPr>
          </a:p>
        </p:txBody>
      </p:sp>
    </p:spTree>
    <p:extLst>
      <p:ext uri="{BB962C8B-B14F-4D97-AF65-F5344CB8AC3E}">
        <p14:creationId xmlns:p14="http://schemas.microsoft.com/office/powerpoint/2010/main" val="722149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70" decel="100000"/>
                                        <p:tgtEl>
                                          <p:spTgt spid="5"/>
                                        </p:tgtEl>
                                      </p:cBhvr>
                                    </p:animEffect>
                                    <p:animScale>
                                      <p:cBhvr>
                                        <p:cTn id="13" dur="770" decel="100000"/>
                                        <p:tgtEl>
                                          <p:spTgt spid="5"/>
                                        </p:tgtEl>
                                      </p:cBhvr>
                                      <p:from x="10000" y="10000"/>
                                      <p:to x="200000" y="450000"/>
                                    </p:animScale>
                                    <p:animScale>
                                      <p:cBhvr>
                                        <p:cTn id="14" dur="1230" accel="100000" fill="hold">
                                          <p:stCondLst>
                                            <p:cond delay="770"/>
                                          </p:stCondLst>
                                        </p:cTn>
                                        <p:tgtEl>
                                          <p:spTgt spid="5"/>
                                        </p:tgtEl>
                                      </p:cBhvr>
                                      <p:from x="200000" y="450000"/>
                                      <p:to x="100000" y="100000"/>
                                    </p:animScale>
                                    <p:set>
                                      <p:cBhvr>
                                        <p:cTn id="15" dur="770" fill="hold"/>
                                        <p:tgtEl>
                                          <p:spTgt spid="5"/>
                                        </p:tgtEl>
                                        <p:attrNameLst>
                                          <p:attrName>ppt_x</p:attrName>
                                        </p:attrNameLst>
                                      </p:cBhvr>
                                      <p:to>
                                        <p:strVal val="(0.5)"/>
                                      </p:to>
                                    </p:set>
                                    <p:anim from="(0.5)" to="(#ppt_x)" calcmode="lin" valueType="num">
                                      <p:cBhvr>
                                        <p:cTn id="16" dur="1230" accel="100000" fill="hold">
                                          <p:stCondLst>
                                            <p:cond delay="770"/>
                                          </p:stCondLst>
                                        </p:cTn>
                                        <p:tgtEl>
                                          <p:spTgt spid="5"/>
                                        </p:tgtEl>
                                        <p:attrNameLst>
                                          <p:attrName>ppt_x</p:attrName>
                                        </p:attrNameLst>
                                      </p:cBhvr>
                                    </p:anim>
                                    <p:set>
                                      <p:cBhvr>
                                        <p:cTn id="17" dur="770" fill="hold"/>
                                        <p:tgtEl>
                                          <p:spTgt spid="5"/>
                                        </p:tgtEl>
                                        <p:attrNameLst>
                                          <p:attrName>ppt_y</p:attrName>
                                        </p:attrNameLst>
                                      </p:cBhvr>
                                      <p:to>
                                        <p:strVal val="(#ppt_y+0.4)"/>
                                      </p:to>
                                    </p:set>
                                    <p:anim from="(#ppt_y+0.4)" to="(#ppt_y)" calcmode="lin" valueType="num">
                                      <p:cBhvr>
                                        <p:cTn id="18" dur="1230" accel="100000" fill="hold">
                                          <p:stCondLst>
                                            <p:cond delay="770"/>
                                          </p:stCondLst>
                                        </p:cTn>
                                        <p:tgtEl>
                                          <p:spTgt spid="5"/>
                                        </p:tgtEl>
                                        <p:attrNameLst>
                                          <p:attrName>ppt_y</p:attrName>
                                        </p:attrNameLst>
                                      </p:cBhvr>
                                    </p:anim>
                                  </p:childTnLst>
                                </p:cTn>
                              </p:par>
                            </p:childTnLst>
                          </p:cTn>
                        </p:par>
                        <p:par>
                          <p:cTn id="19" fill="hold" nodeType="afterGroup">
                            <p:stCondLst>
                              <p:cond delay="2000"/>
                            </p:stCondLst>
                            <p:childTnLst>
                              <p:par>
                                <p:cTn id="20" presetID="35" presetClass="path" presetSubtype="0" accel="50000" decel="50000" fill="hold" grpId="1" nodeType="afterEffect">
                                  <p:stCondLst>
                                    <p:cond delay="0"/>
                                  </p:stCondLst>
                                  <p:childTnLst>
                                    <p:animMotion origin="layout" path="M 0 0  L -0.25 0  E" pathEditMode="relative" ptsTypes="">
                                      <p:cBhvr>
                                        <p:cTn id="21" dur="500" fill="hold"/>
                                        <p:tgtEl>
                                          <p:spTgt spid="5"/>
                                        </p:tgtEl>
                                        <p:attrNameLst>
                                          <p:attrName>ppt_x</p:attrName>
                                          <p:attrName>ppt_y</p:attrName>
                                        </p:attrNameLst>
                                      </p:cBhvr>
                                    </p:animMotion>
                                  </p:childTnLst>
                                </p:cTn>
                              </p:par>
                            </p:childTnLst>
                          </p:cTn>
                        </p:par>
                      </p:childTnLst>
                    </p:cTn>
                  </p:par>
                  <p:par>
                    <p:cTn id="22" fill="hold" nodeType="clickPar">
                      <p:stCondLst>
                        <p:cond delay="indefinite"/>
                      </p:stCondLst>
                      <p:childTnLst>
                        <p:par>
                          <p:cTn id="23" fill="hold" nodeType="withGroup">
                            <p:stCondLst>
                              <p:cond delay="0"/>
                            </p:stCondLst>
                            <p:childTnLst>
                              <p:par>
                                <p:cTn id="24" presetID="34"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from="(-#ppt_w/2)" to="(#ppt_x)" calcmode="lin" valueType="num">
                                      <p:cBhvr>
                                        <p:cTn id="26" dur="600" fill="hold">
                                          <p:stCondLst>
                                            <p:cond delay="0"/>
                                          </p:stCondLst>
                                        </p:cTn>
                                        <p:tgtEl>
                                          <p:spTgt spid="6"/>
                                        </p:tgtEl>
                                        <p:attrNameLst>
                                          <p:attrName>ppt_x</p:attrName>
                                        </p:attrNameLst>
                                      </p:cBhvr>
                                    </p:anim>
                                    <p:anim from="0" to="-1.0" calcmode="lin" valueType="num">
                                      <p:cBhvr>
                                        <p:cTn id="27" dur="200" decel="50000" autoRev="1" fill="hold">
                                          <p:stCondLst>
                                            <p:cond delay="600"/>
                                          </p:stCondLst>
                                        </p:cTn>
                                        <p:tgtEl>
                                          <p:spTgt spid="6"/>
                                        </p:tgtEl>
                                        <p:attrNameLst>
                                          <p:attrName>xshear</p:attrName>
                                        </p:attrNameLst>
                                      </p:cBhvr>
                                    </p:anim>
                                    <p:animScale>
                                      <p:cBhvr>
                                        <p:cTn id="28" dur="200" decel="100000" autoRev="1" fill="hold">
                                          <p:stCondLst>
                                            <p:cond delay="600"/>
                                          </p:stCondLst>
                                        </p:cTn>
                                        <p:tgtEl>
                                          <p:spTgt spid="6"/>
                                        </p:tgtEl>
                                      </p:cBhvr>
                                      <p:from x="100000" y="100000"/>
                                      <p:to x="80000" y="100000"/>
                                    </p:animScale>
                                    <p:anim by="(#ppt_h/3+#ppt_w*0.1)" calcmode="lin" valueType="num">
                                      <p:cBhvr additive="sum">
                                        <p:cTn id="29" dur="200" decel="100000" autoRev="1" fill="hold">
                                          <p:stCondLst>
                                            <p:cond delay="600"/>
                                          </p:stCondLst>
                                        </p:cTn>
                                        <p:tgtEl>
                                          <p:spTgt spid="6"/>
                                        </p:tgtEl>
                                        <p:attrNameLst>
                                          <p:attrName>ppt_x</p:attrName>
                                        </p:attrNameLst>
                                      </p:cBhvr>
                                    </p:anim>
                                  </p:childTnLst>
                                </p:cTn>
                              </p:par>
                            </p:childTnLst>
                          </p:cTn>
                        </p:par>
                        <p:par>
                          <p:cTn id="30" fill="hold" nodeType="afterGroup">
                            <p:stCondLst>
                              <p:cond delay="1000"/>
                            </p:stCondLst>
                            <p:childTnLst>
                              <p:par>
                                <p:cTn id="31" presetID="35" presetClass="path" presetSubtype="0" accel="50000" decel="50000" fill="hold" grpId="1" nodeType="afterEffect">
                                  <p:stCondLst>
                                    <p:cond delay="0"/>
                                  </p:stCondLst>
                                  <p:childTnLst>
                                    <p:animMotion origin="layout" path="M 0 0  L -0.25 0  E" pathEditMode="relative" ptsTypes="">
                                      <p:cBhvr>
                                        <p:cTn id="32" dur="500" fill="hold"/>
                                        <p:tgtEl>
                                          <p:spTgt spid="6"/>
                                        </p:tgtEl>
                                        <p:attrNameLst>
                                          <p:attrName>ppt_x</p:attrName>
                                          <p:attrName>ppt_y</p:attrName>
                                        </p:attrNameLst>
                                      </p:cBhvr>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34"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from="(-#ppt_w/2)" to="(#ppt_x)" calcmode="lin" valueType="num">
                                      <p:cBhvr>
                                        <p:cTn id="37" dur="600" fill="hold">
                                          <p:stCondLst>
                                            <p:cond delay="0"/>
                                          </p:stCondLst>
                                        </p:cTn>
                                        <p:tgtEl>
                                          <p:spTgt spid="3"/>
                                        </p:tgtEl>
                                        <p:attrNameLst>
                                          <p:attrName>ppt_x</p:attrName>
                                        </p:attrNameLst>
                                      </p:cBhvr>
                                    </p:anim>
                                    <p:anim from="0" to="-1.0" calcmode="lin" valueType="num">
                                      <p:cBhvr>
                                        <p:cTn id="38" dur="200" decel="50000" autoRev="1" fill="hold">
                                          <p:stCondLst>
                                            <p:cond delay="600"/>
                                          </p:stCondLst>
                                        </p:cTn>
                                        <p:tgtEl>
                                          <p:spTgt spid="3"/>
                                        </p:tgtEl>
                                        <p:attrNameLst>
                                          <p:attrName>xshear</p:attrName>
                                        </p:attrNameLst>
                                      </p:cBhvr>
                                    </p:anim>
                                    <p:animScale>
                                      <p:cBhvr>
                                        <p:cTn id="39" dur="200" decel="100000" autoRev="1" fill="hold">
                                          <p:stCondLst>
                                            <p:cond delay="600"/>
                                          </p:stCondLst>
                                        </p:cTn>
                                        <p:tgtEl>
                                          <p:spTgt spid="3"/>
                                        </p:tgtEl>
                                      </p:cBhvr>
                                      <p:from x="100000" y="100000"/>
                                      <p:to x="80000" y="100000"/>
                                    </p:animScale>
                                    <p:anim by="(#ppt_h/3+#ppt_w*0.1)" calcmode="lin" valueType="num">
                                      <p:cBhvr additive="sum">
                                        <p:cTn id="40" dur="200" decel="100000" autoRev="1" fill="hold">
                                          <p:stCondLst>
                                            <p:cond delay="600"/>
                                          </p:stCondLst>
                                        </p:cTn>
                                        <p:tgtEl>
                                          <p:spTgt spid="3"/>
                                        </p:tgtEl>
                                        <p:attrNameLst>
                                          <p:attrName>ppt_x</p:attrName>
                                        </p:attrNameLst>
                                      </p:cBhvr>
                                    </p:anim>
                                  </p:childTnLst>
                                </p:cTn>
                              </p:par>
                            </p:childTnLst>
                          </p:cTn>
                        </p:par>
                        <p:par>
                          <p:cTn id="41" fill="hold" nodeType="afterGroup">
                            <p:stCondLst>
                              <p:cond delay="1000"/>
                            </p:stCondLst>
                            <p:childTnLst>
                              <p:par>
                                <p:cTn id="42" presetID="35" presetClass="path" presetSubtype="0" accel="50000" decel="50000" fill="hold" nodeType="afterEffect">
                                  <p:stCondLst>
                                    <p:cond delay="0"/>
                                  </p:stCondLst>
                                  <p:childTnLst>
                                    <p:animMotion origin="layout" path="M 0 0  L -0.25 0  E" pathEditMode="relative" ptsTypes="">
                                      <p:cBhvr>
                                        <p:cTn id="43" dur="500" fill="hold"/>
                                        <p:tgtEl>
                                          <p:spTgt spid="3"/>
                                        </p:tgtEl>
                                        <p:attrNameLst>
                                          <p:attrName>ppt_x</p:attrName>
                                          <p:attrName>ppt_y</p:attrName>
                                        </p:attrNameLst>
                                      </p:cBhvr>
                                    </p:animMotion>
                                  </p:childTnLst>
                                </p:cTn>
                              </p:par>
                            </p:childTnLst>
                          </p:cTn>
                        </p:par>
                      </p:childTnLst>
                    </p:cTn>
                  </p:par>
                  <p:par>
                    <p:cTn id="44" fill="hold" nodeType="clickPar">
                      <p:stCondLst>
                        <p:cond delay="indefinite"/>
                      </p:stCondLst>
                      <p:childTnLst>
                        <p:par>
                          <p:cTn id="45" fill="hold" nodeType="withGroup">
                            <p:stCondLst>
                              <p:cond delay="0"/>
                            </p:stCondLst>
                            <p:childTnLst>
                              <p:par>
                                <p:cTn id="46" presetID="34"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 from="(-#ppt_w/2)" to="(#ppt_x)" calcmode="lin" valueType="num">
                                      <p:cBhvr>
                                        <p:cTn id="48" dur="600" fill="hold">
                                          <p:stCondLst>
                                            <p:cond delay="0"/>
                                          </p:stCondLst>
                                        </p:cTn>
                                        <p:tgtEl>
                                          <p:spTgt spid="7"/>
                                        </p:tgtEl>
                                        <p:attrNameLst>
                                          <p:attrName>ppt_x</p:attrName>
                                        </p:attrNameLst>
                                      </p:cBhvr>
                                    </p:anim>
                                    <p:anim from="0" to="-1.0" calcmode="lin" valueType="num">
                                      <p:cBhvr>
                                        <p:cTn id="49" dur="200" decel="50000" autoRev="1" fill="hold">
                                          <p:stCondLst>
                                            <p:cond delay="600"/>
                                          </p:stCondLst>
                                        </p:cTn>
                                        <p:tgtEl>
                                          <p:spTgt spid="7"/>
                                        </p:tgtEl>
                                        <p:attrNameLst>
                                          <p:attrName>xshear</p:attrName>
                                        </p:attrNameLst>
                                      </p:cBhvr>
                                    </p:anim>
                                    <p:animScale>
                                      <p:cBhvr>
                                        <p:cTn id="50" dur="200" decel="100000" autoRev="1" fill="hold">
                                          <p:stCondLst>
                                            <p:cond delay="600"/>
                                          </p:stCondLst>
                                        </p:cTn>
                                        <p:tgtEl>
                                          <p:spTgt spid="7"/>
                                        </p:tgtEl>
                                      </p:cBhvr>
                                      <p:from x="100000" y="100000"/>
                                      <p:to x="80000" y="100000"/>
                                    </p:animScale>
                                    <p:anim by="(#ppt_h/3+#ppt_w*0.1)" calcmode="lin" valueType="num">
                                      <p:cBhvr additive="sum">
                                        <p:cTn id="51" dur="200" decel="100000" autoRev="1" fill="hold">
                                          <p:stCondLst>
                                            <p:cond delay="600"/>
                                          </p:stCondLst>
                                        </p:cTn>
                                        <p:tgtEl>
                                          <p:spTgt spid="7"/>
                                        </p:tgtEl>
                                        <p:attrNameLst>
                                          <p:attrName>ppt_x</p:attrName>
                                        </p:attrNameLst>
                                      </p:cBhvr>
                                    </p:anim>
                                  </p:childTnLst>
                                </p:cTn>
                              </p:par>
                            </p:childTnLst>
                          </p:cTn>
                        </p:par>
                        <p:par>
                          <p:cTn id="52" fill="hold" nodeType="afterGroup">
                            <p:stCondLst>
                              <p:cond delay="1000"/>
                            </p:stCondLst>
                            <p:childTnLst>
                              <p:par>
                                <p:cTn id="53" presetID="35" presetClass="path" presetSubtype="0" accel="50000" decel="50000" fill="hold" nodeType="afterEffect">
                                  <p:stCondLst>
                                    <p:cond delay="0"/>
                                  </p:stCondLst>
                                  <p:childTnLst>
                                    <p:animMotion origin="layout" path="M 0 0  L -0.25 0  E" pathEditMode="relative" ptsTypes="">
                                      <p:cBhvr>
                                        <p:cTn id="54" dur="500" fill="hold"/>
                                        <p:tgtEl>
                                          <p:spTgt spid="7"/>
                                        </p:tgtEl>
                                        <p:attrNameLst>
                                          <p:attrName>ppt_x</p:attrName>
                                          <p:attrName>ppt_y</p:attrName>
                                        </p:attrNameLst>
                                      </p:cBhvr>
                                    </p:animMotion>
                                  </p:childTnLst>
                                </p:cTn>
                              </p:par>
                            </p:childTnLst>
                          </p:cTn>
                        </p:par>
                      </p:childTnLst>
                    </p:cTn>
                  </p:par>
                  <p:par>
                    <p:cTn id="55" fill="hold" nodeType="clickPar">
                      <p:stCondLst>
                        <p:cond delay="indefinite"/>
                      </p:stCondLst>
                      <p:childTnLst>
                        <p:par>
                          <p:cTn id="56" fill="hold" nodeType="withGroup">
                            <p:stCondLst>
                              <p:cond delay="0"/>
                            </p:stCondLst>
                            <p:childTnLst>
                              <p:par>
                                <p:cTn id="57" presetID="34"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from="(-#ppt_w/2)" to="(#ppt_x)" calcmode="lin" valueType="num">
                                      <p:cBhvr>
                                        <p:cTn id="59" dur="600" fill="hold">
                                          <p:stCondLst>
                                            <p:cond delay="0"/>
                                          </p:stCondLst>
                                        </p:cTn>
                                        <p:tgtEl>
                                          <p:spTgt spid="10"/>
                                        </p:tgtEl>
                                        <p:attrNameLst>
                                          <p:attrName>ppt_x</p:attrName>
                                        </p:attrNameLst>
                                      </p:cBhvr>
                                    </p:anim>
                                    <p:anim from="0" to="-1.0" calcmode="lin" valueType="num">
                                      <p:cBhvr>
                                        <p:cTn id="60" dur="200" decel="50000" autoRev="1" fill="hold">
                                          <p:stCondLst>
                                            <p:cond delay="600"/>
                                          </p:stCondLst>
                                        </p:cTn>
                                        <p:tgtEl>
                                          <p:spTgt spid="10"/>
                                        </p:tgtEl>
                                        <p:attrNameLst>
                                          <p:attrName>xshear</p:attrName>
                                        </p:attrNameLst>
                                      </p:cBhvr>
                                    </p:anim>
                                    <p:animScale>
                                      <p:cBhvr>
                                        <p:cTn id="61" dur="200" decel="100000" autoRev="1" fill="hold">
                                          <p:stCondLst>
                                            <p:cond delay="600"/>
                                          </p:stCondLst>
                                        </p:cTn>
                                        <p:tgtEl>
                                          <p:spTgt spid="10"/>
                                        </p:tgtEl>
                                      </p:cBhvr>
                                      <p:from x="100000" y="100000"/>
                                      <p:to x="80000" y="100000"/>
                                    </p:animScale>
                                    <p:anim by="(#ppt_h/3+#ppt_w*0.1)" calcmode="lin" valueType="num">
                                      <p:cBhvr additive="sum">
                                        <p:cTn id="62" dur="200" decel="100000" autoRev="1" fill="hold">
                                          <p:stCondLst>
                                            <p:cond delay="600"/>
                                          </p:stCondLst>
                                        </p:cTn>
                                        <p:tgtEl>
                                          <p:spTgt spid="10"/>
                                        </p:tgtEl>
                                        <p:attrNameLst>
                                          <p:attrName>ppt_x</p:attrName>
                                        </p:attrNameLst>
                                      </p:cBhvr>
                                    </p:anim>
                                  </p:childTnLst>
                                </p:cTn>
                              </p:par>
                            </p:childTnLst>
                          </p:cTn>
                        </p:par>
                        <p:par>
                          <p:cTn id="63" fill="hold" nodeType="afterGroup">
                            <p:stCondLst>
                              <p:cond delay="1000"/>
                            </p:stCondLst>
                            <p:childTnLst>
                              <p:par>
                                <p:cTn id="64" presetID="35" presetClass="path" presetSubtype="0" accel="50000" decel="50000" fill="hold" nodeType="afterEffect">
                                  <p:stCondLst>
                                    <p:cond delay="0"/>
                                  </p:stCondLst>
                                  <p:childTnLst>
                                    <p:animMotion origin="layout" path="M 0 0  L -0.25 0  E" pathEditMode="relative" ptsTypes="">
                                      <p:cBhvr>
                                        <p:cTn id="65" dur="500" fill="hold"/>
                                        <p:tgtEl>
                                          <p:spTgt spid="10"/>
                                        </p:tgtEl>
                                        <p:attrNameLst>
                                          <p:attrName>ppt_x</p:attrName>
                                          <p:attrName>ppt_y</p:attrName>
                                        </p:attrNameLst>
                                      </p:cBhvr>
                                    </p:animMotion>
                                  </p:childTnLst>
                                </p:cTn>
                              </p:par>
                            </p:childTnLst>
                          </p:cTn>
                        </p:par>
                      </p:childTnLst>
                    </p:cTn>
                  </p:par>
                  <p:par>
                    <p:cTn id="66" fill="hold">
                      <p:stCondLst>
                        <p:cond delay="indefinite"/>
                      </p:stCondLst>
                      <p:childTnLst>
                        <p:par>
                          <p:cTn id="67" fill="hold">
                            <p:stCondLst>
                              <p:cond delay="0"/>
                            </p:stCondLst>
                            <p:childTnLst>
                              <p:par>
                                <p:cTn id="68" presetID="34"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 from="(-#ppt_w/2)" to="(#ppt_x)" calcmode="lin" valueType="num">
                                      <p:cBhvr>
                                        <p:cTn id="70" dur="600" fill="hold">
                                          <p:stCondLst>
                                            <p:cond delay="0"/>
                                          </p:stCondLst>
                                        </p:cTn>
                                        <p:tgtEl>
                                          <p:spTgt spid="13"/>
                                        </p:tgtEl>
                                        <p:attrNameLst>
                                          <p:attrName>ppt_x</p:attrName>
                                        </p:attrNameLst>
                                      </p:cBhvr>
                                    </p:anim>
                                    <p:anim from="0" to="-1.0" calcmode="lin" valueType="num">
                                      <p:cBhvr>
                                        <p:cTn id="71" dur="200" decel="50000" autoRev="1" fill="hold">
                                          <p:stCondLst>
                                            <p:cond delay="600"/>
                                          </p:stCondLst>
                                        </p:cTn>
                                        <p:tgtEl>
                                          <p:spTgt spid="13"/>
                                        </p:tgtEl>
                                        <p:attrNameLst>
                                          <p:attrName>xshear</p:attrName>
                                        </p:attrNameLst>
                                      </p:cBhvr>
                                    </p:anim>
                                    <p:animScale>
                                      <p:cBhvr>
                                        <p:cTn id="72" dur="200" decel="100000" autoRev="1" fill="hold">
                                          <p:stCondLst>
                                            <p:cond delay="600"/>
                                          </p:stCondLst>
                                        </p:cTn>
                                        <p:tgtEl>
                                          <p:spTgt spid="13"/>
                                        </p:tgtEl>
                                      </p:cBhvr>
                                      <p:from x="100000" y="100000"/>
                                      <p:to x="80000" y="100000"/>
                                    </p:animScale>
                                    <p:anim by="(#ppt_h/3+#ppt_w*0.1)" calcmode="lin" valueType="num">
                                      <p:cBhvr additive="sum">
                                        <p:cTn id="73" dur="200" decel="100000" autoRev="1" fill="hold">
                                          <p:stCondLst>
                                            <p:cond delay="600"/>
                                          </p:stCondLst>
                                        </p:cTn>
                                        <p:tgtEl>
                                          <p:spTgt spid="13"/>
                                        </p:tgtEl>
                                        <p:attrNameLst>
                                          <p:attrName>ppt_x</p:attrName>
                                        </p:attrNameLst>
                                      </p:cBhvr>
                                    </p:anim>
                                  </p:childTnLst>
                                </p:cTn>
                              </p:par>
                            </p:childTnLst>
                          </p:cTn>
                        </p:par>
                      </p:childTnLst>
                    </p:cTn>
                  </p:par>
                  <p:par>
                    <p:cTn id="74" fill="hold">
                      <p:stCondLst>
                        <p:cond delay="indefinite"/>
                      </p:stCondLst>
                      <p:childTnLst>
                        <p:par>
                          <p:cTn id="75" fill="hold">
                            <p:stCondLst>
                              <p:cond delay="0"/>
                            </p:stCondLst>
                            <p:childTnLst>
                              <p:par>
                                <p:cTn id="76" presetID="35" presetClass="path" presetSubtype="0" accel="50000" decel="50000" fill="hold" nodeType="clickEffect">
                                  <p:stCondLst>
                                    <p:cond delay="0"/>
                                  </p:stCondLst>
                                  <p:childTnLst>
                                    <p:animMotion origin="layout" path="M 0 0  L -0.25 0  E" pathEditMode="relative" ptsTypes="">
                                      <p:cBhvr>
                                        <p:cTn id="77" dur="2000" fill="hold"/>
                                        <p:tgtEl>
                                          <p:spTgt spid="13"/>
                                        </p:tgtEl>
                                        <p:attrNameLst>
                                          <p:attrName>ppt_x</p:attrName>
                                          <p:attrName>ppt_y</p:attrName>
                                        </p:attrNameLst>
                                      </p:cBhvr>
                                    </p:animMotion>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dissolve">
                                      <p:cBhvr>
                                        <p:cTn id="82" dur="500"/>
                                        <p:tgtEl>
                                          <p:spTgt spid="2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3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5" grpId="1">
        <p:bldAsOne/>
      </p:bldGraphic>
      <p:bldGraphic spid="6" grpId="0">
        <p:bldAsOne/>
      </p:bldGraphic>
      <p:bldGraphic spid="6" grpId="1">
        <p:bldAsOne/>
      </p:bldGraphic>
      <p:bldGraphic spid="28" grpId="0">
        <p:bldAsOne/>
      </p:bldGraphic>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86" y="339293"/>
            <a:ext cx="8781143" cy="937893"/>
          </a:xfrm>
        </p:spPr>
        <p:txBody>
          <a:bodyPr>
            <a:normAutofit/>
          </a:bodyPr>
          <a:lstStyle/>
          <a:p>
            <a:r>
              <a:rPr lang="en-US" dirty="0" smtClean="0">
                <a:latin typeface="Calibri"/>
                <a:cs typeface="Calibri"/>
              </a:rPr>
              <a:t>  </a:t>
            </a:r>
            <a:endParaRPr lang="en-US" dirty="0">
              <a:latin typeface="Calibri"/>
              <a:cs typeface="Calibri"/>
            </a:endParaRPr>
          </a:p>
        </p:txBody>
      </p:sp>
      <p:sp>
        <p:nvSpPr>
          <p:cNvPr id="4" name="Content Placeholder 5"/>
          <p:cNvSpPr txBox="1">
            <a:spLocks/>
          </p:cNvSpPr>
          <p:nvPr/>
        </p:nvSpPr>
        <p:spPr>
          <a:xfrm>
            <a:off x="163286" y="213944"/>
            <a:ext cx="8781143" cy="1106714"/>
          </a:xfrm>
          <a:prstGeom prst="rect">
            <a:avLst/>
          </a:prstGeom>
        </p:spPr>
        <p:txBody>
          <a:bodyPr vert="horz" lIns="91440" tIns="45720" rIns="91440" bIns="45720" rtlCol="0">
            <a:normAutofit fontScale="25000" lnSpcReduction="20000"/>
          </a:bodyPr>
          <a:lst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a:lstStyle>
          <a:p>
            <a:pPr marL="0" indent="0">
              <a:lnSpc>
                <a:spcPct val="70000"/>
              </a:lnSpc>
              <a:buNone/>
            </a:pPr>
            <a:r>
              <a:rPr lang="is-IS" sz="12800" b="1" dirty="0" smtClean="0">
                <a:solidFill>
                  <a:schemeClr val="tx1"/>
                </a:solidFill>
                <a:latin typeface="Calibri"/>
                <a:cs typeface="Calibri"/>
              </a:rPr>
              <a:t> </a:t>
            </a:r>
            <a:r>
              <a:rPr lang="is-IS" sz="15200" b="1" dirty="0" smtClean="0">
                <a:solidFill>
                  <a:schemeClr val="tx1"/>
                </a:solidFill>
                <a:latin typeface="Calibri"/>
                <a:cs typeface="Calibri"/>
              </a:rPr>
              <a:t>LGBT </a:t>
            </a:r>
            <a:r>
              <a:rPr lang="is-IS" sz="15200" b="1" dirty="0">
                <a:solidFill>
                  <a:schemeClr val="tx1"/>
                </a:solidFill>
                <a:latin typeface="Calibri"/>
                <a:cs typeface="Calibri"/>
              </a:rPr>
              <a:t>Issues </a:t>
            </a:r>
            <a:r>
              <a:rPr lang="is-IS" sz="15200" b="1" dirty="0" smtClean="0">
                <a:solidFill>
                  <a:schemeClr val="tx1"/>
                </a:solidFill>
                <a:latin typeface="Calibri"/>
                <a:cs typeface="Calibri"/>
              </a:rPr>
              <a:t>are Overtaking </a:t>
            </a:r>
            <a:r>
              <a:rPr lang="is-IS" sz="15200" b="1" dirty="0">
                <a:solidFill>
                  <a:schemeClr val="tx1"/>
                </a:solidFill>
                <a:latin typeface="Calibri"/>
                <a:cs typeface="Calibri"/>
              </a:rPr>
              <a:t>our </a:t>
            </a:r>
            <a:r>
              <a:rPr lang="is-IS" sz="15200" b="1" dirty="0" smtClean="0">
                <a:solidFill>
                  <a:schemeClr val="tx1"/>
                </a:solidFill>
                <a:latin typeface="Calibri"/>
                <a:cs typeface="Calibri"/>
              </a:rPr>
              <a:t>  </a:t>
            </a:r>
          </a:p>
          <a:p>
            <a:pPr marL="0" indent="0">
              <a:lnSpc>
                <a:spcPct val="70000"/>
              </a:lnSpc>
              <a:buNone/>
            </a:pPr>
            <a:r>
              <a:rPr lang="is-IS" sz="15200" b="1" dirty="0">
                <a:solidFill>
                  <a:schemeClr val="tx1"/>
                </a:solidFill>
                <a:latin typeface="Calibri"/>
                <a:cs typeface="Calibri"/>
              </a:rPr>
              <a:t> </a:t>
            </a:r>
            <a:r>
              <a:rPr lang="is-IS" sz="15200" b="1" dirty="0" smtClean="0">
                <a:solidFill>
                  <a:schemeClr val="tx1"/>
                </a:solidFill>
                <a:latin typeface="Calibri"/>
                <a:cs typeface="Calibri"/>
              </a:rPr>
              <a:t>Country &amp; Churches</a:t>
            </a:r>
            <a:r>
              <a:rPr lang="is-IS" sz="15200" b="1" dirty="0">
                <a:solidFill>
                  <a:schemeClr val="tx1"/>
                </a:solidFill>
                <a:latin typeface="Calibri"/>
                <a:cs typeface="Calibri"/>
              </a:rPr>
              <a:t>: What Do We Do? </a:t>
            </a:r>
            <a:endParaRPr lang="en-US" sz="15200" b="1" dirty="0" smtClean="0">
              <a:solidFill>
                <a:schemeClr val="tx1"/>
              </a:solidFill>
              <a:latin typeface="Calibri"/>
              <a:cs typeface="Calibri"/>
            </a:endParaRPr>
          </a:p>
          <a:p>
            <a:pPr marL="0" indent="0">
              <a:buFont typeface="Calisto MT" pitchFamily="18" charset="0"/>
              <a:buNone/>
            </a:pPr>
            <a:endParaRPr lang="en-US" b="1" dirty="0" smtClean="0">
              <a:solidFill>
                <a:schemeClr val="tx1"/>
              </a:solidFill>
              <a:latin typeface="Calibri"/>
              <a:cs typeface="Calibri"/>
            </a:endParaRPr>
          </a:p>
          <a:p>
            <a:pPr marL="0" indent="0">
              <a:buFont typeface="Calisto MT" pitchFamily="18" charset="0"/>
              <a:buNone/>
            </a:pPr>
            <a:endParaRPr lang="en-US" b="1" dirty="0">
              <a:solidFill>
                <a:schemeClr val="tx1"/>
              </a:solidFill>
              <a:latin typeface="Calibri"/>
              <a:cs typeface="Calibri"/>
            </a:endParaRPr>
          </a:p>
        </p:txBody>
      </p:sp>
      <p:sp>
        <p:nvSpPr>
          <p:cNvPr id="3" name="TextBox 2"/>
          <p:cNvSpPr txBox="1"/>
          <p:nvPr/>
        </p:nvSpPr>
        <p:spPr>
          <a:xfrm>
            <a:off x="453571" y="1720334"/>
            <a:ext cx="8236858" cy="461665"/>
          </a:xfrm>
          <a:prstGeom prst="rect">
            <a:avLst/>
          </a:prstGeom>
          <a:noFill/>
        </p:spPr>
        <p:txBody>
          <a:bodyPr wrap="square" rtlCol="0">
            <a:spAutoFit/>
          </a:bodyPr>
          <a:lstStyle/>
          <a:p>
            <a:r>
              <a:rPr lang="en-US" sz="2400" b="1" dirty="0" smtClean="0">
                <a:latin typeface="Calibri"/>
                <a:cs typeface="Calibri"/>
              </a:rPr>
              <a:t>Approximately </a:t>
            </a:r>
            <a:r>
              <a:rPr lang="en-US" sz="2400" b="1" dirty="0" smtClean="0">
                <a:latin typeface="Calibri"/>
                <a:cs typeface="Calibri"/>
              </a:rPr>
              <a:t>2.5% of </a:t>
            </a:r>
            <a:r>
              <a:rPr lang="en-US" sz="2400" b="1" dirty="0" smtClean="0">
                <a:latin typeface="Calibri"/>
                <a:cs typeface="Calibri"/>
              </a:rPr>
              <a:t>Americans identify as homosexual</a:t>
            </a:r>
            <a:endParaRPr lang="en-US" sz="2400" b="1" dirty="0">
              <a:latin typeface="Calibri"/>
              <a:cs typeface="Calibri"/>
            </a:endParaRPr>
          </a:p>
        </p:txBody>
      </p:sp>
      <p:sp>
        <p:nvSpPr>
          <p:cNvPr id="5" name="TextBox 4"/>
          <p:cNvSpPr txBox="1"/>
          <p:nvPr/>
        </p:nvSpPr>
        <p:spPr>
          <a:xfrm>
            <a:off x="453571" y="2306207"/>
            <a:ext cx="8236858" cy="461665"/>
          </a:xfrm>
          <a:prstGeom prst="rect">
            <a:avLst/>
          </a:prstGeom>
          <a:noFill/>
        </p:spPr>
        <p:txBody>
          <a:bodyPr wrap="square" rtlCol="0">
            <a:spAutoFit/>
          </a:bodyPr>
          <a:lstStyle/>
          <a:p>
            <a:r>
              <a:rPr lang="en-US" sz="2400" b="1" dirty="0" smtClean="0">
                <a:latin typeface="Calibri"/>
                <a:cs typeface="Calibri"/>
              </a:rPr>
              <a:t>Where did the LGBT movement come from?</a:t>
            </a:r>
            <a:endParaRPr lang="en-US" sz="2400" b="1" dirty="0">
              <a:latin typeface="Calibri"/>
              <a:cs typeface="Calibri"/>
            </a:endParaRPr>
          </a:p>
        </p:txBody>
      </p:sp>
      <p:sp>
        <p:nvSpPr>
          <p:cNvPr id="6" name="TextBox 5"/>
          <p:cNvSpPr txBox="1"/>
          <p:nvPr/>
        </p:nvSpPr>
        <p:spPr>
          <a:xfrm>
            <a:off x="1052285" y="2758714"/>
            <a:ext cx="8236858" cy="461665"/>
          </a:xfrm>
          <a:prstGeom prst="rect">
            <a:avLst/>
          </a:prstGeom>
          <a:noFill/>
        </p:spPr>
        <p:txBody>
          <a:bodyPr wrap="square" rtlCol="0">
            <a:spAutoFit/>
          </a:bodyPr>
          <a:lstStyle/>
          <a:p>
            <a:r>
              <a:rPr lang="en-US" sz="2400" b="1" dirty="0" smtClean="0">
                <a:latin typeface="Calibri"/>
                <a:cs typeface="Calibri"/>
              </a:rPr>
              <a:t>1972</a:t>
            </a:r>
            <a:r>
              <a:rPr lang="mr-IN" sz="2400" b="1" dirty="0" smtClean="0">
                <a:latin typeface="Calibri"/>
                <a:cs typeface="Calibri"/>
              </a:rPr>
              <a:t>…</a:t>
            </a:r>
            <a:r>
              <a:rPr lang="en-US" sz="2400" b="1" dirty="0" smtClean="0">
                <a:latin typeface="Calibri"/>
                <a:cs typeface="Calibri"/>
              </a:rPr>
              <a:t>DSM II</a:t>
            </a:r>
            <a:endParaRPr lang="en-US" sz="2400" b="1" dirty="0">
              <a:latin typeface="Calibri"/>
              <a:cs typeface="Calibri"/>
            </a:endParaRPr>
          </a:p>
        </p:txBody>
      </p:sp>
      <p:sp>
        <p:nvSpPr>
          <p:cNvPr id="7" name="TextBox 6"/>
          <p:cNvSpPr txBox="1"/>
          <p:nvPr/>
        </p:nvSpPr>
        <p:spPr>
          <a:xfrm>
            <a:off x="1052285" y="3261412"/>
            <a:ext cx="8236858" cy="461665"/>
          </a:xfrm>
          <a:prstGeom prst="rect">
            <a:avLst/>
          </a:prstGeom>
          <a:noFill/>
        </p:spPr>
        <p:txBody>
          <a:bodyPr wrap="square" rtlCol="0">
            <a:spAutoFit/>
          </a:bodyPr>
          <a:lstStyle/>
          <a:p>
            <a:r>
              <a:rPr lang="en-US" sz="2400" b="1" dirty="0" smtClean="0">
                <a:latin typeface="Calibri"/>
                <a:cs typeface="Calibri"/>
              </a:rPr>
              <a:t>AIDS in the 80’s</a:t>
            </a:r>
            <a:endParaRPr lang="en-US" sz="2400" b="1" dirty="0">
              <a:latin typeface="Calibri"/>
              <a:cs typeface="Calibri"/>
            </a:endParaRPr>
          </a:p>
        </p:txBody>
      </p:sp>
      <p:sp>
        <p:nvSpPr>
          <p:cNvPr id="8" name="TextBox 7"/>
          <p:cNvSpPr txBox="1"/>
          <p:nvPr/>
        </p:nvSpPr>
        <p:spPr>
          <a:xfrm>
            <a:off x="1052285" y="3794475"/>
            <a:ext cx="7892144" cy="1200328"/>
          </a:xfrm>
          <a:prstGeom prst="rect">
            <a:avLst/>
          </a:prstGeom>
          <a:noFill/>
        </p:spPr>
        <p:txBody>
          <a:bodyPr wrap="square" rtlCol="0">
            <a:spAutoFit/>
          </a:bodyPr>
          <a:lstStyle/>
          <a:p>
            <a:r>
              <a:rPr lang="en-US" sz="2400" b="1" dirty="0" smtClean="0">
                <a:latin typeface="Calibri"/>
                <a:cs typeface="Calibri"/>
              </a:rPr>
              <a:t>1960s, Movies, TV, Internet, Universities, high schools,         Wealthy advocates, elected officials, the President, judges &amp; American denial </a:t>
            </a:r>
            <a:endParaRPr lang="en-US" sz="2400" b="1" dirty="0">
              <a:latin typeface="Calibri"/>
              <a:cs typeface="Calibri"/>
            </a:endParaRPr>
          </a:p>
        </p:txBody>
      </p:sp>
      <p:sp>
        <p:nvSpPr>
          <p:cNvPr id="9" name="TextBox 8"/>
          <p:cNvSpPr txBox="1"/>
          <p:nvPr/>
        </p:nvSpPr>
        <p:spPr>
          <a:xfrm>
            <a:off x="453571" y="5690997"/>
            <a:ext cx="8236858" cy="830997"/>
          </a:xfrm>
          <a:prstGeom prst="rect">
            <a:avLst/>
          </a:prstGeom>
          <a:noFill/>
        </p:spPr>
        <p:txBody>
          <a:bodyPr wrap="square" rtlCol="0">
            <a:spAutoFit/>
          </a:bodyPr>
          <a:lstStyle/>
          <a:p>
            <a:r>
              <a:rPr lang="en-US" sz="2400" b="1" dirty="0" smtClean="0">
                <a:latin typeface="Calibri"/>
                <a:cs typeface="Calibri"/>
              </a:rPr>
              <a:t>The homosexual agenda contains only a 3 tier foundation: </a:t>
            </a:r>
          </a:p>
          <a:p>
            <a:r>
              <a:rPr lang="en-US" sz="2400" b="1" dirty="0" smtClean="0">
                <a:latin typeface="Calibri"/>
                <a:cs typeface="Calibri"/>
              </a:rPr>
              <a:t>1. Born that way theory   2. It’s all about love   3. Civil rights. </a:t>
            </a:r>
            <a:endParaRPr lang="en-US" sz="2400" b="1" dirty="0">
              <a:latin typeface="Calibri"/>
              <a:cs typeface="Calibri"/>
            </a:endParaRPr>
          </a:p>
        </p:txBody>
      </p:sp>
      <p:sp>
        <p:nvSpPr>
          <p:cNvPr id="10" name="TextBox 9"/>
          <p:cNvSpPr txBox="1"/>
          <p:nvPr/>
        </p:nvSpPr>
        <p:spPr>
          <a:xfrm>
            <a:off x="453571" y="5045266"/>
            <a:ext cx="8236858" cy="461665"/>
          </a:xfrm>
          <a:prstGeom prst="rect">
            <a:avLst/>
          </a:prstGeom>
          <a:noFill/>
        </p:spPr>
        <p:txBody>
          <a:bodyPr wrap="square" rtlCol="0">
            <a:spAutoFit/>
          </a:bodyPr>
          <a:lstStyle/>
          <a:p>
            <a:r>
              <a:rPr lang="en-US" sz="2400" b="1" dirty="0" smtClean="0">
                <a:latin typeface="Calibri"/>
                <a:cs typeface="Calibri"/>
              </a:rPr>
              <a:t>Who’s next?  What’s next?</a:t>
            </a:r>
            <a:endParaRPr lang="en-US" sz="2400" b="1" dirty="0">
              <a:latin typeface="Calibri"/>
              <a:cs typeface="Calibri"/>
            </a:endParaRPr>
          </a:p>
        </p:txBody>
      </p:sp>
    </p:spTree>
    <p:extLst>
      <p:ext uri="{BB962C8B-B14F-4D97-AF65-F5344CB8AC3E}">
        <p14:creationId xmlns:p14="http://schemas.microsoft.com/office/powerpoint/2010/main" val="1726882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1800" decel="100000" fill="hold"/>
                                        <p:tgtEl>
                                          <p:spTgt spid="3"/>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anim calcmode="lin" valueType="num">
                                      <p:cBhvr>
                                        <p:cTn id="16" dur="2000" fill="hold"/>
                                        <p:tgtEl>
                                          <p:spTgt spid="5"/>
                                        </p:tgtEl>
                                        <p:attrNameLst>
                                          <p:attrName>ppt_x</p:attrName>
                                        </p:attrNameLst>
                                      </p:cBhvr>
                                      <p:tavLst>
                                        <p:tav tm="0">
                                          <p:val>
                                            <p:strVal val="#ppt_x"/>
                                          </p:val>
                                        </p:tav>
                                        <p:tav tm="100000">
                                          <p:val>
                                            <p:strVal val="#ppt_x"/>
                                          </p:val>
                                        </p:tav>
                                      </p:tavLst>
                                    </p:anim>
                                    <p:anim calcmode="lin" valueType="num">
                                      <p:cBhvr>
                                        <p:cTn id="17" dur="1800" decel="100000" fill="hold"/>
                                        <p:tgtEl>
                                          <p:spTgt spid="5"/>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1+#ppt_w/2"/>
                                          </p:val>
                                        </p:tav>
                                        <p:tav tm="100000">
                                          <p:val>
                                            <p:strVal val="#ppt_x"/>
                                          </p:val>
                                        </p:tav>
                                      </p:tavLst>
                                    </p:anim>
                                    <p:anim calcmode="lin" valueType="num">
                                      <p:cBhvr additive="base">
                                        <p:cTn id="2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000" fill="hold"/>
                                        <p:tgtEl>
                                          <p:spTgt spid="7"/>
                                        </p:tgtEl>
                                        <p:attrNameLst>
                                          <p:attrName>ppt_x</p:attrName>
                                        </p:attrNameLst>
                                      </p:cBhvr>
                                      <p:tavLst>
                                        <p:tav tm="0">
                                          <p:val>
                                            <p:strVal val="1+#ppt_w/2"/>
                                          </p:val>
                                        </p:tav>
                                        <p:tav tm="100000">
                                          <p:val>
                                            <p:strVal val="#ppt_x"/>
                                          </p:val>
                                        </p:tav>
                                      </p:tavLst>
                                    </p:anim>
                                    <p:anim calcmode="lin" valueType="num">
                                      <p:cBhvr additive="base">
                                        <p:cTn id="3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1+#ppt_w/2"/>
                                          </p:val>
                                        </p:tav>
                                        <p:tav tm="100000">
                                          <p:val>
                                            <p:strVal val="#ppt_x"/>
                                          </p:val>
                                        </p:tav>
                                      </p:tavLst>
                                    </p:anim>
                                    <p:anim calcmode="lin" valueType="num">
                                      <p:cBhvr additive="base">
                                        <p:cTn id="36"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000"/>
                                        <p:tgtEl>
                                          <p:spTgt spid="10"/>
                                        </p:tgtEl>
                                      </p:cBhvr>
                                    </p:animEffect>
                                    <p:anim calcmode="lin" valueType="num">
                                      <p:cBhvr>
                                        <p:cTn id="42" dur="2000" fill="hold"/>
                                        <p:tgtEl>
                                          <p:spTgt spid="10"/>
                                        </p:tgtEl>
                                        <p:attrNameLst>
                                          <p:attrName>ppt_x</p:attrName>
                                        </p:attrNameLst>
                                      </p:cBhvr>
                                      <p:tavLst>
                                        <p:tav tm="0">
                                          <p:val>
                                            <p:strVal val="#ppt_x"/>
                                          </p:val>
                                        </p:tav>
                                        <p:tav tm="100000">
                                          <p:val>
                                            <p:strVal val="#ppt_x"/>
                                          </p:val>
                                        </p:tav>
                                      </p:tavLst>
                                    </p:anim>
                                    <p:anim calcmode="lin" valueType="num">
                                      <p:cBhvr>
                                        <p:cTn id="43" dur="1800" decel="100000" fill="hold"/>
                                        <p:tgtEl>
                                          <p:spTgt spid="10"/>
                                        </p:tgtEl>
                                        <p:attrNameLst>
                                          <p:attrName>ppt_y</p:attrName>
                                        </p:attrNameLst>
                                      </p:cBhvr>
                                      <p:tavLst>
                                        <p:tav tm="0">
                                          <p:val>
                                            <p:strVal val="#ppt_y+1"/>
                                          </p:val>
                                        </p:tav>
                                        <p:tav tm="100000">
                                          <p:val>
                                            <p:strVal val="#ppt_y-.03"/>
                                          </p:val>
                                        </p:tav>
                                      </p:tavLst>
                                    </p:anim>
                                    <p:anim calcmode="lin" valueType="num">
                                      <p:cBhvr>
                                        <p:cTn id="44" dur="200" accel="100000" fill="hold">
                                          <p:stCondLst>
                                            <p:cond delay="18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2000"/>
                                        <p:tgtEl>
                                          <p:spTgt spid="9"/>
                                        </p:tgtEl>
                                      </p:cBhvr>
                                    </p:animEffect>
                                    <p:anim calcmode="lin" valueType="num">
                                      <p:cBhvr>
                                        <p:cTn id="50" dur="2000" fill="hold"/>
                                        <p:tgtEl>
                                          <p:spTgt spid="9"/>
                                        </p:tgtEl>
                                        <p:attrNameLst>
                                          <p:attrName>ppt_x</p:attrName>
                                        </p:attrNameLst>
                                      </p:cBhvr>
                                      <p:tavLst>
                                        <p:tav tm="0">
                                          <p:val>
                                            <p:strVal val="#ppt_x"/>
                                          </p:val>
                                        </p:tav>
                                        <p:tav tm="100000">
                                          <p:val>
                                            <p:strVal val="#ppt_x"/>
                                          </p:val>
                                        </p:tav>
                                      </p:tavLst>
                                    </p:anim>
                                    <p:anim calcmode="lin" valueType="num">
                                      <p:cBhvr>
                                        <p:cTn id="51" dur="1800" decel="100000" fill="hold"/>
                                        <p:tgtEl>
                                          <p:spTgt spid="9"/>
                                        </p:tgtEl>
                                        <p:attrNameLst>
                                          <p:attrName>ppt_y</p:attrName>
                                        </p:attrNameLst>
                                      </p:cBhvr>
                                      <p:tavLst>
                                        <p:tav tm="0">
                                          <p:val>
                                            <p:strVal val="#ppt_y+1"/>
                                          </p:val>
                                        </p:tav>
                                        <p:tav tm="100000">
                                          <p:val>
                                            <p:strVal val="#ppt_y-.03"/>
                                          </p:val>
                                        </p:tav>
                                      </p:tavLst>
                                    </p:anim>
                                    <p:anim calcmode="lin" valueType="num">
                                      <p:cBhvr>
                                        <p:cTn id="52" dur="200" accel="100000" fill="hold">
                                          <p:stCondLst>
                                            <p:cond delay="18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recedent">
  <a:themeElements>
    <a:clrScheme name="Precedent">
      <a:dk1>
        <a:srgbClr val="921F07"/>
      </a:dk1>
      <a:lt1>
        <a:sysClr val="window" lastClr="FFFFFF"/>
      </a:lt1>
      <a:dk2>
        <a:srgbClr val="333333"/>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Precedent">
      <a:fillStyleLst>
        <a:solidFill>
          <a:schemeClr val="phClr"/>
        </a:solidFill>
        <a:gradFill rotWithShape="1">
          <a:gsLst>
            <a:gs pos="0">
              <a:schemeClr val="phClr">
                <a:tint val="100000"/>
                <a:shade val="90000"/>
                <a:satMod val="135000"/>
              </a:schemeClr>
            </a:gs>
            <a:gs pos="100000">
              <a:schemeClr val="phClr">
                <a:tint val="100000"/>
                <a:shade val="30000"/>
                <a:satMod val="135000"/>
              </a:schemeClr>
            </a:gs>
          </a:gsLst>
          <a:path path="circle">
            <a:fillToRect l="70000" t="10000" b="70000"/>
          </a:path>
        </a:gradFill>
        <a:blipFill rotWithShape="1">
          <a:blip xmlns:r="http://schemas.openxmlformats.org/officeDocument/2006/relationships" r:embed="rId1">
            <a:duotone>
              <a:schemeClr val="phClr">
                <a:shade val="10000"/>
                <a:satMod val="135000"/>
              </a:schemeClr>
              <a:schemeClr val="phClr">
                <a:satMod val="150000"/>
                <a:lumMod val="110000"/>
              </a:schemeClr>
            </a:duotone>
          </a:blip>
          <a:stretch/>
        </a:blip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a:effectStyle>
        <a:effectStyle>
          <a:effectLst>
            <a:innerShdw blurRad="127000" dist="38100" dir="13200000">
              <a:srgbClr val="000000">
                <a:alpha val="75000"/>
              </a:srgbClr>
            </a:innerShdw>
            <a:outerShdw blurRad="38100" dist="12700" dir="1800000" sx="101000" sy="101000" rotWithShape="0">
              <a:srgbClr val="000000">
                <a:alpha val="40000"/>
              </a:srgbClr>
            </a:outerShdw>
            <a:reflection blurRad="127000" stA="25000" endPos="30000" dist="12700" dir="5400000" sy="-100000" rotWithShape="0"/>
          </a:effectLst>
          <a:scene3d>
            <a:camera prst="orthographicFront">
              <a:rot lat="0" lon="0" rev="0"/>
            </a:camera>
            <a:lightRig rig="twoPt" dir="t">
              <a:rot lat="0" lon="0" rev="1200000"/>
            </a:lightRig>
          </a:scene3d>
          <a:sp3d>
            <a:bevelT w="0" h="0"/>
          </a:sp3d>
        </a:effectStyle>
      </a:effectStyleLst>
      <a:bgFillStyleLst>
        <a:solidFill>
          <a:schemeClr val="phClr"/>
        </a:solidFill>
        <a:gradFill rotWithShape="1">
          <a:gsLst>
            <a:gs pos="0">
              <a:schemeClr val="phClr">
                <a:tint val="100000"/>
                <a:shade val="90000"/>
                <a:satMod val="135000"/>
              </a:schemeClr>
            </a:gs>
            <a:gs pos="100000">
              <a:schemeClr val="phClr">
                <a:shade val="30000"/>
                <a:satMod val="150000"/>
              </a:schemeClr>
            </a:gs>
          </a:gsLst>
          <a:path path="circle">
            <a:fillToRect t="10000" r="70000" b="70000"/>
          </a:path>
        </a:gradFill>
        <a:blipFill rotWithShape="1">
          <a:blip xmlns:r="http://schemas.openxmlformats.org/officeDocument/2006/relationships" r:embed="rId2">
            <a:duotone>
              <a:schemeClr val="phClr">
                <a:shade val="10000"/>
                <a:satMod val="130000"/>
                <a:lumMod val="80000"/>
              </a:schemeClr>
              <a:schemeClr val="phClr">
                <a:satMod val="15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Precedent.thmx</Template>
  <TotalTime>41834</TotalTime>
  <Words>1784</Words>
  <Application>Microsoft Macintosh PowerPoint</Application>
  <PresentationFormat>On-screen Show (4:3)</PresentationFormat>
  <Paragraphs>296</Paragraphs>
  <Slides>30</Slides>
  <Notes>3</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Precedent</vt:lpstr>
      <vt:lpstr>An Apple in Modern Eden:              The Biblical and Emotional Truths About LGBT Issues April 2017</vt:lpstr>
      <vt:lpstr>True or False?</vt:lpstr>
      <vt:lpstr>Scripture</vt:lpstr>
      <vt:lpstr>The Basics – 3 Causes</vt:lpstr>
      <vt:lpstr>  Sexual Abuse</vt:lpstr>
      <vt:lpstr>What’s supposed to happen</vt:lpstr>
      <vt:lpstr>Gender Identity Inferiority…Unmet Needs</vt:lpstr>
      <vt:lpstr>         Understanding the Root Causes of           Homosexuality</vt:lpstr>
      <vt:lpstr>  </vt:lpstr>
      <vt:lpstr>In their own words: Ted</vt:lpstr>
      <vt:lpstr>In their own words</vt:lpstr>
      <vt:lpstr>In their own words</vt:lpstr>
      <vt:lpstr>In their own words</vt:lpstr>
      <vt:lpstr>In their own words</vt:lpstr>
      <vt:lpstr>How Do We Help the LGBT Struggler?   </vt:lpstr>
      <vt:lpstr>         Understanding the Root Causes of           Homosexuality</vt:lpstr>
      <vt:lpstr>How Do We Help the LGBT Struggler? </vt:lpstr>
      <vt:lpstr>RESOURCES</vt:lpstr>
      <vt:lpstr>Transgenderism in Children and Adults: Traumatic Causes, The Healing Power of God, and Successful Therapy October 2015</vt:lpstr>
      <vt:lpstr>TRUE or false?</vt:lpstr>
      <vt:lpstr>The Basics </vt:lpstr>
      <vt:lpstr> The research says…</vt:lpstr>
      <vt:lpstr> The testimonials…</vt:lpstr>
      <vt:lpstr> The testimonials…</vt:lpstr>
      <vt:lpstr> The testimonials…</vt:lpstr>
      <vt:lpstr> The Greatest Testimonial</vt:lpstr>
      <vt:lpstr> The Greatest Testimonial</vt:lpstr>
      <vt:lpstr> Stand up in Society</vt:lpstr>
      <vt:lpstr>RESOURCES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Homosexuality in Children and Adults: Traumatic Causes/Successful Treatment</dc:title>
  <dc:creator>David Pickup</dc:creator>
  <cp:lastModifiedBy>David Pickup</cp:lastModifiedBy>
  <cp:revision>186</cp:revision>
  <dcterms:created xsi:type="dcterms:W3CDTF">2015-04-18T00:34:42Z</dcterms:created>
  <dcterms:modified xsi:type="dcterms:W3CDTF">2017-04-01T13:21:58Z</dcterms:modified>
</cp:coreProperties>
</file>